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8.xml.rels" ContentType="application/vnd.openxmlformats-package.relationships+xml"/>
  <Override PartName="/ppt/notesSlides/_rels/notesSlide7.xml.rels" ContentType="application/vnd.openxmlformats-package.relationships+xml"/>
  <Override PartName="/ppt/notesSlides/_rels/notesSlide6.xml.rels" ContentType="application/vnd.openxmlformats-package.relationships+xml"/>
  <Override PartName="/ppt/notesSlides/_rels/notesSlide5.xml.rels" ContentType="application/vnd.openxmlformats-package.relationships+xml"/>
  <Override PartName="/ppt/notesSlides/_rels/notesSlide4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move the slide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16BF0E02-9A8C-485B-A1CF-31D19425701D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68EECD-D7A7-41A1-AE06-9DAFFCEC0C9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DB98A77-6C97-4CF0-83CB-18FA5FDDF33D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C0FE11E-C5A6-43EB-AC9E-02787EF3CBBE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DDA5961-FF97-4ADA-8112-6C6B1E8B8771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8E79AFC-BE31-426C-8E94-AEEF6F928977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153B745-5BD8-4B9A-B45B-29CBD992AAD0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820CF5C-545E-4F9E-87EF-B0BAF9C8DED2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52E45BB-DA89-4B76-A252-68AC00EA06D6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46863EE-6EBB-4D87-AC03-21082DED0703}" type="slidenum">
              <a:rPr b="0" lang="en-US" sz="1200" strike="noStrike" u="non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title text format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Click to edit the outline text format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Second Outline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Third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Fourth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Fifth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Sixth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Aptos"/>
              </a:rPr>
              <a:t>Seventh Outline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www.gov.uk/government/publications/working-together-to-improve-school-attendance" TargetMode="External"/><Relationship Id="rId2" Type="http://schemas.openxmlformats.org/officeDocument/2006/relationships/hyperlink" Target="https://www.gov.uk/government/publications/rise-support-for-improving-attendance-in-schools/rise-attendance-improvement" TargetMode="External"/><Relationship Id="rId3" Type="http://schemas.openxmlformats.org/officeDocument/2006/relationships/hyperlink" Target="https://www.gov.uk/government/publications/communicating-with-parents-about-school-attendance" TargetMode="External"/><Relationship Id="rId4" Type="http://schemas.openxmlformats.org/officeDocument/2006/relationships/hyperlink" Target="https://www.gov.uk/government/publications/keeping-children-safe-in-education--2" TargetMode="External"/><Relationship Id="rId5" Type="http://schemas.openxmlformats.org/officeDocument/2006/relationships/hyperlink" Target="https://www.gov.uk/government/publications/school-inspection-toolkit-operating-guide-and-information" TargetMode="External"/><Relationship Id="rId6" Type="http://schemas.openxmlformats.org/officeDocument/2006/relationships/hyperlink" Target="https://www.gov.uk/government/publications/further-education-and-skills-inspection-toolkit-operating-guide-and-information" TargetMode="External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7f2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Shape 1"/>
          <p:cNvSpPr/>
          <p:nvPr/>
        </p:nvSpPr>
        <p:spPr>
          <a:xfrm>
            <a:off x="658440" y="640080"/>
            <a:ext cx="2194200" cy="347040"/>
          </a:xfrm>
          <a:prstGeom prst="roundRect">
            <a:avLst>
              <a:gd name="adj" fmla="val 18421"/>
            </a:avLst>
          </a:prstGeom>
          <a:solidFill>
            <a:srgbClr val="ffffff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Text 2"/>
          <p:cNvSpPr/>
          <p:nvPr/>
        </p:nvSpPr>
        <p:spPr>
          <a:xfrm>
            <a:off x="749880" y="685800"/>
            <a:ext cx="20113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ULTRA PREMIUM TRAINING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3"/>
          <p:cNvSpPr/>
          <p:nvPr/>
        </p:nvSpPr>
        <p:spPr>
          <a:xfrm>
            <a:off x="731520" y="1325880"/>
            <a:ext cx="1078956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30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Tutors: The Attendance &amp; Belonging Front Line</a:t>
            </a:r>
            <a:endParaRPr b="0" lang="en-US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4"/>
          <p:cNvSpPr/>
          <p:nvPr/>
        </p:nvSpPr>
        <p:spPr>
          <a:xfrm>
            <a:off x="749880" y="2514600"/>
            <a:ext cx="103323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Short conversations, early signals, trusted relationships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Shape 5"/>
          <p:cNvSpPr/>
          <p:nvPr/>
        </p:nvSpPr>
        <p:spPr>
          <a:xfrm>
            <a:off x="749880" y="3474720"/>
            <a:ext cx="2880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6"/>
          <p:cNvSpPr/>
          <p:nvPr/>
        </p:nvSpPr>
        <p:spPr>
          <a:xfrm>
            <a:off x="896040" y="3611880"/>
            <a:ext cx="2559960" cy="20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45 minutes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7"/>
          <p:cNvSpPr/>
          <p:nvPr/>
        </p:nvSpPr>
        <p:spPr>
          <a:xfrm>
            <a:off x="3822120" y="3474720"/>
            <a:ext cx="3931560" cy="658080"/>
          </a:xfrm>
          <a:prstGeom prst="roundRect">
            <a:avLst>
              <a:gd name="adj" fmla="val 11111"/>
            </a:avLst>
          </a:prstGeom>
          <a:solidFill>
            <a:srgbClr val="eef9f7"/>
          </a:solidFill>
          <a:ln w="12700">
            <a:solidFill>
              <a:srgbClr val="c7e4d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Text 8"/>
          <p:cNvSpPr/>
          <p:nvPr/>
        </p:nvSpPr>
        <p:spPr>
          <a:xfrm>
            <a:off x="3977640" y="3584520"/>
            <a:ext cx="3620520" cy="30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Form tutors • Mentors • Pastoral tutors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Shape 9"/>
          <p:cNvSpPr/>
          <p:nvPr/>
        </p:nvSpPr>
        <p:spPr>
          <a:xfrm>
            <a:off x="749880" y="4617720"/>
            <a:ext cx="10560960" cy="95976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749880" y="4617720"/>
            <a:ext cx="82080" cy="95976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951120" y="481896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Text 12"/>
          <p:cNvSpPr/>
          <p:nvPr/>
        </p:nvSpPr>
        <p:spPr>
          <a:xfrm>
            <a:off x="951120" y="482796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✦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13"/>
          <p:cNvSpPr/>
          <p:nvPr/>
        </p:nvSpPr>
        <p:spPr>
          <a:xfrm>
            <a:off x="1371600" y="4782240"/>
            <a:ext cx="973800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this deck different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978480" y="5184720"/>
            <a:ext cx="101037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Every object is editable: text, activities, diagrams, scenarios, tables and action prompts. Add your logo, local data and policy references before delivery.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768240" y="5833800"/>
            <a:ext cx="105152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Attendance • belonging • inclusion • safeguarding • impact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6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Text 18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LEARNING OUTCOMES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By the end, participants will be able to…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daily contact to identify emerging barriers.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Hold curious, supportive attendance conversations.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Track small commitments without becoming the case manager.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Escalate patterns at the right time.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21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22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23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THE BIG IDEA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Tutors often see the pattern before the dashboard does.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value is not a long meeting — it is consistent, trusted contact.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DISCUSSION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6"/>
          <p:cNvSpPr/>
          <p:nvPr/>
        </p:nvSpPr>
        <p:spPr>
          <a:xfrm>
            <a:off x="68580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7"/>
          <p:cNvSpPr/>
          <p:nvPr/>
        </p:nvSpPr>
        <p:spPr>
          <a:xfrm>
            <a:off x="685800" y="2011680"/>
            <a:ext cx="82080" cy="182844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8"/>
          <p:cNvSpPr/>
          <p:nvPr/>
        </p:nvSpPr>
        <p:spPr>
          <a:xfrm>
            <a:off x="887040" y="221292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9"/>
          <p:cNvSpPr/>
          <p:nvPr/>
        </p:nvSpPr>
        <p:spPr>
          <a:xfrm>
            <a:off x="88704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Text 10"/>
          <p:cNvSpPr/>
          <p:nvPr/>
        </p:nvSpPr>
        <p:spPr>
          <a:xfrm>
            <a:off x="130752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Ask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11"/>
          <p:cNvSpPr/>
          <p:nvPr/>
        </p:nvSpPr>
        <p:spPr>
          <a:xfrm>
            <a:off x="91440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Curious questions rather than “Why weren’t you here?”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2"/>
          <p:cNvSpPr/>
          <p:nvPr/>
        </p:nvSpPr>
        <p:spPr>
          <a:xfrm>
            <a:off x="438912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3"/>
          <p:cNvSpPr/>
          <p:nvPr/>
        </p:nvSpPr>
        <p:spPr>
          <a:xfrm>
            <a:off x="4389120" y="2011680"/>
            <a:ext cx="82080" cy="182844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" name="Shape 14"/>
          <p:cNvSpPr/>
          <p:nvPr/>
        </p:nvSpPr>
        <p:spPr>
          <a:xfrm>
            <a:off x="4590360" y="221292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15"/>
          <p:cNvSpPr/>
          <p:nvPr/>
        </p:nvSpPr>
        <p:spPr>
          <a:xfrm>
            <a:off x="459036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6"/>
          <p:cNvSpPr/>
          <p:nvPr/>
        </p:nvSpPr>
        <p:spPr>
          <a:xfrm>
            <a:off x="501084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Observe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17"/>
          <p:cNvSpPr/>
          <p:nvPr/>
        </p:nvSpPr>
        <p:spPr>
          <a:xfrm>
            <a:off x="461772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Mood, peer dynamics, routine, punctuality and participation.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Shape 18"/>
          <p:cNvSpPr/>
          <p:nvPr/>
        </p:nvSpPr>
        <p:spPr>
          <a:xfrm>
            <a:off x="8092440" y="2011680"/>
            <a:ext cx="3428640" cy="1828440"/>
          </a:xfrm>
          <a:prstGeom prst="roundRect">
            <a:avLst>
              <a:gd name="adj" fmla="val 4000"/>
            </a:avLst>
          </a:prstGeom>
          <a:solidFill>
            <a:srgbClr val="fff8e5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19"/>
          <p:cNvSpPr/>
          <p:nvPr/>
        </p:nvSpPr>
        <p:spPr>
          <a:xfrm>
            <a:off x="8092440" y="2011680"/>
            <a:ext cx="82080" cy="182844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0"/>
          <p:cNvSpPr/>
          <p:nvPr/>
        </p:nvSpPr>
        <p:spPr>
          <a:xfrm>
            <a:off x="8293680" y="221292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21"/>
          <p:cNvSpPr/>
          <p:nvPr/>
        </p:nvSpPr>
        <p:spPr>
          <a:xfrm>
            <a:off x="8293680" y="222192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22"/>
          <p:cNvSpPr/>
          <p:nvPr/>
        </p:nvSpPr>
        <p:spPr>
          <a:xfrm>
            <a:off x="8714160" y="2176200"/>
            <a:ext cx="260568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Bridge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23"/>
          <p:cNvSpPr/>
          <p:nvPr/>
        </p:nvSpPr>
        <p:spPr>
          <a:xfrm>
            <a:off x="8321040" y="2578680"/>
            <a:ext cx="2971440" cy="111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Connect pupils to support and follow up the small promise.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4"/>
          <p:cNvSpPr/>
          <p:nvPr/>
        </p:nvSpPr>
        <p:spPr>
          <a:xfrm>
            <a:off x="822960" y="4316040"/>
            <a:ext cx="10515240" cy="65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What makes you a safe adult for a pupil to tell the real story?</a:t>
            </a:r>
            <a:endParaRPr b="0" lang="en-US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ROLE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practical tutor attendance routine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4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PPTX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5"/>
          <p:cNvSpPr/>
          <p:nvPr/>
        </p:nvSpPr>
        <p:spPr>
          <a:xfrm>
            <a:off x="685800" y="205740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6"/>
          <p:cNvSpPr/>
          <p:nvPr/>
        </p:nvSpPr>
        <p:spPr>
          <a:xfrm>
            <a:off x="896040" y="22129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7"/>
          <p:cNvSpPr/>
          <p:nvPr/>
        </p:nvSpPr>
        <p:spPr>
          <a:xfrm>
            <a:off x="914400" y="22312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8"/>
          <p:cNvSpPr/>
          <p:nvPr/>
        </p:nvSpPr>
        <p:spPr>
          <a:xfrm>
            <a:off x="1371600" y="21672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Scan the weekly list for deterioration, not only thresholds.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Shape 9"/>
          <p:cNvSpPr/>
          <p:nvPr/>
        </p:nvSpPr>
        <p:spPr>
          <a:xfrm>
            <a:off x="685800" y="28072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Shape 10"/>
          <p:cNvSpPr/>
          <p:nvPr/>
        </p:nvSpPr>
        <p:spPr>
          <a:xfrm>
            <a:off x="896040" y="29628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1"/>
          <p:cNvSpPr/>
          <p:nvPr/>
        </p:nvSpPr>
        <p:spPr>
          <a:xfrm>
            <a:off x="914400" y="298080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2"/>
          <p:cNvSpPr/>
          <p:nvPr/>
        </p:nvSpPr>
        <p:spPr>
          <a:xfrm>
            <a:off x="1371600" y="29170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Use brief check-ins after absence or repeated lateness.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13"/>
          <p:cNvSpPr/>
          <p:nvPr/>
        </p:nvSpPr>
        <p:spPr>
          <a:xfrm>
            <a:off x="685800" y="35571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8e5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14"/>
          <p:cNvSpPr/>
          <p:nvPr/>
        </p:nvSpPr>
        <p:spPr>
          <a:xfrm>
            <a:off x="896040" y="371232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15"/>
          <p:cNvSpPr/>
          <p:nvPr/>
        </p:nvSpPr>
        <p:spPr>
          <a:xfrm>
            <a:off x="914400" y="373068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16"/>
          <p:cNvSpPr/>
          <p:nvPr/>
        </p:nvSpPr>
        <p:spPr>
          <a:xfrm>
            <a:off x="1371600" y="366660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Notice belonging: peers, adults, activities and lesson transitions.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17"/>
          <p:cNvSpPr/>
          <p:nvPr/>
        </p:nvSpPr>
        <p:spPr>
          <a:xfrm>
            <a:off x="685800" y="430668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Shape 18"/>
          <p:cNvSpPr/>
          <p:nvPr/>
        </p:nvSpPr>
        <p:spPr>
          <a:xfrm>
            <a:off x="896040" y="4462200"/>
            <a:ext cx="319680" cy="319680"/>
          </a:xfrm>
          <a:prstGeom prst="ellipse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9"/>
          <p:cNvSpPr/>
          <p:nvPr/>
        </p:nvSpPr>
        <p:spPr>
          <a:xfrm>
            <a:off x="914400" y="448056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20"/>
          <p:cNvSpPr/>
          <p:nvPr/>
        </p:nvSpPr>
        <p:spPr>
          <a:xfrm>
            <a:off x="1371600" y="441648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Record only what needs to be shared; avoid duplicating case management.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21"/>
          <p:cNvSpPr/>
          <p:nvPr/>
        </p:nvSpPr>
        <p:spPr>
          <a:xfrm>
            <a:off x="685800" y="5056560"/>
            <a:ext cx="10789560" cy="639720"/>
          </a:xfrm>
          <a:prstGeom prst="roundRect">
            <a:avLst>
              <a:gd name="adj" fmla="val 8571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Shape 22"/>
          <p:cNvSpPr/>
          <p:nvPr/>
        </p:nvSpPr>
        <p:spPr>
          <a:xfrm>
            <a:off x="896040" y="5212080"/>
            <a:ext cx="319680" cy="319680"/>
          </a:xfrm>
          <a:prstGeom prst="ellipse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3"/>
          <p:cNvSpPr/>
          <p:nvPr/>
        </p:nvSpPr>
        <p:spPr>
          <a:xfrm>
            <a:off x="914400" y="5230440"/>
            <a:ext cx="282960" cy="26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9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4"/>
          <p:cNvSpPr/>
          <p:nvPr/>
        </p:nvSpPr>
        <p:spPr>
          <a:xfrm>
            <a:off x="1371600" y="5166360"/>
            <a:ext cx="96008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Escalate when risk, safeguarding or persistent patterns emerge.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25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7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DATA + EVIDENCE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Tutor intelligence is qualitative data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it to add context to the numbers.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DIAGRAM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Shape 6"/>
          <p:cNvSpPr/>
          <p:nvPr/>
        </p:nvSpPr>
        <p:spPr>
          <a:xfrm>
            <a:off x="71316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7"/>
          <p:cNvSpPr/>
          <p:nvPr/>
        </p:nvSpPr>
        <p:spPr>
          <a:xfrm>
            <a:off x="71316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5" name="Shape 8"/>
          <p:cNvSpPr/>
          <p:nvPr/>
        </p:nvSpPr>
        <p:spPr>
          <a:xfrm>
            <a:off x="91440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9"/>
          <p:cNvSpPr/>
          <p:nvPr/>
        </p:nvSpPr>
        <p:spPr>
          <a:xfrm>
            <a:off x="91440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0"/>
          <p:cNvSpPr/>
          <p:nvPr/>
        </p:nvSpPr>
        <p:spPr>
          <a:xfrm>
            <a:off x="133488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Pattern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11"/>
          <p:cNvSpPr/>
          <p:nvPr/>
        </p:nvSpPr>
        <p:spPr>
          <a:xfrm>
            <a:off x="94176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When is attendance weakest?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Shape 12"/>
          <p:cNvSpPr/>
          <p:nvPr/>
        </p:nvSpPr>
        <p:spPr>
          <a:xfrm>
            <a:off x="347472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13"/>
          <p:cNvSpPr/>
          <p:nvPr/>
        </p:nvSpPr>
        <p:spPr>
          <a:xfrm>
            <a:off x="347472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Shape 14"/>
          <p:cNvSpPr/>
          <p:nvPr/>
        </p:nvSpPr>
        <p:spPr>
          <a:xfrm>
            <a:off x="367596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15"/>
          <p:cNvSpPr/>
          <p:nvPr/>
        </p:nvSpPr>
        <p:spPr>
          <a:xfrm>
            <a:off x="367596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16"/>
          <p:cNvSpPr/>
          <p:nvPr/>
        </p:nvSpPr>
        <p:spPr>
          <a:xfrm>
            <a:off x="409644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Voice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17"/>
          <p:cNvSpPr/>
          <p:nvPr/>
        </p:nvSpPr>
        <p:spPr>
          <a:xfrm>
            <a:off x="370332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student actually saying?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Shape 18"/>
          <p:cNvSpPr/>
          <p:nvPr/>
        </p:nvSpPr>
        <p:spPr>
          <a:xfrm>
            <a:off x="623628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19"/>
          <p:cNvSpPr/>
          <p:nvPr/>
        </p:nvSpPr>
        <p:spPr>
          <a:xfrm>
            <a:off x="6236280" y="2030040"/>
            <a:ext cx="82080" cy="187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7" name="Shape 20"/>
          <p:cNvSpPr/>
          <p:nvPr/>
        </p:nvSpPr>
        <p:spPr>
          <a:xfrm>
            <a:off x="6437520" y="2231280"/>
            <a:ext cx="383760" cy="383760"/>
          </a:xfrm>
          <a:prstGeom prst="ellipse">
            <a:avLst/>
          </a:prstGeom>
          <a:solidFill>
            <a:srgbClr val="5c3b7d">
              <a:alpha val="12000"/>
            </a:srgbClr>
          </a:solidFill>
          <a:ln w="12700">
            <a:solidFill>
              <a:srgbClr val="5c3b7d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21"/>
          <p:cNvSpPr/>
          <p:nvPr/>
        </p:nvSpPr>
        <p:spPr>
          <a:xfrm>
            <a:off x="64375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22"/>
          <p:cNvSpPr/>
          <p:nvPr/>
        </p:nvSpPr>
        <p:spPr>
          <a:xfrm>
            <a:off x="685800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Belonging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23"/>
          <p:cNvSpPr/>
          <p:nvPr/>
        </p:nvSpPr>
        <p:spPr>
          <a:xfrm>
            <a:off x="646488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Who/what helps them feel connected?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24"/>
          <p:cNvSpPr/>
          <p:nvPr/>
        </p:nvSpPr>
        <p:spPr>
          <a:xfrm>
            <a:off x="8997840" y="2030040"/>
            <a:ext cx="2605680" cy="1874160"/>
          </a:xfrm>
          <a:prstGeom prst="roundRect">
            <a:avLst>
              <a:gd name="adj" fmla="val 3902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25"/>
          <p:cNvSpPr/>
          <p:nvPr/>
        </p:nvSpPr>
        <p:spPr>
          <a:xfrm>
            <a:off x="8997840" y="2030040"/>
            <a:ext cx="82080" cy="18741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26"/>
          <p:cNvSpPr/>
          <p:nvPr/>
        </p:nvSpPr>
        <p:spPr>
          <a:xfrm>
            <a:off x="9198720" y="2231280"/>
            <a:ext cx="383760" cy="383760"/>
          </a:xfrm>
          <a:prstGeom prst="ellipse">
            <a:avLst/>
          </a:prstGeom>
          <a:solidFill>
            <a:srgbClr val="087f85">
              <a:alpha val="12000"/>
            </a:srgbClr>
          </a:solidFill>
          <a:ln w="12700">
            <a:solidFill>
              <a:srgbClr val="087f85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27"/>
          <p:cNvSpPr/>
          <p:nvPr/>
        </p:nvSpPr>
        <p:spPr>
          <a:xfrm>
            <a:off x="9198720" y="224028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28"/>
          <p:cNvSpPr/>
          <p:nvPr/>
        </p:nvSpPr>
        <p:spPr>
          <a:xfrm>
            <a:off x="9619560" y="2194560"/>
            <a:ext cx="17827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Barrier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Text 29"/>
          <p:cNvSpPr/>
          <p:nvPr/>
        </p:nvSpPr>
        <p:spPr>
          <a:xfrm>
            <a:off x="9226440" y="2597040"/>
            <a:ext cx="2148480" cy="116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practical or emotional friction is visible?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30"/>
          <p:cNvSpPr/>
          <p:nvPr/>
        </p:nvSpPr>
        <p:spPr>
          <a:xfrm>
            <a:off x="777240" y="4407480"/>
            <a:ext cx="10560960" cy="62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One useful conversation can change the quality of the whole case plan.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Shape 31"/>
          <p:cNvSpPr/>
          <p:nvPr/>
        </p:nvSpPr>
        <p:spPr>
          <a:xfrm>
            <a:off x="1234440" y="5166360"/>
            <a:ext cx="9738000" cy="65808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Shape 32"/>
          <p:cNvSpPr/>
          <p:nvPr/>
        </p:nvSpPr>
        <p:spPr>
          <a:xfrm>
            <a:off x="1234440" y="5166360"/>
            <a:ext cx="82080" cy="658080"/>
          </a:xfrm>
          <a:prstGeom prst="rect">
            <a:avLst/>
          </a:prstGeom>
          <a:solidFill>
            <a:srgbClr val="d5a11e"/>
          </a:solidFill>
          <a:ln w="12700">
            <a:solidFill>
              <a:srgbClr val="d5a11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33"/>
          <p:cNvSpPr/>
          <p:nvPr/>
        </p:nvSpPr>
        <p:spPr>
          <a:xfrm>
            <a:off x="1435680" y="5367600"/>
            <a:ext cx="383760" cy="383760"/>
          </a:xfrm>
          <a:prstGeom prst="ellipse">
            <a:avLst/>
          </a:prstGeom>
          <a:solidFill>
            <a:srgbClr val="d5a11e">
              <a:alpha val="12000"/>
            </a:srgbClr>
          </a:solidFill>
          <a:ln w="12700">
            <a:solidFill>
              <a:srgbClr val="d5a11e">
                <a:alpha val="4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34"/>
          <p:cNvSpPr/>
          <p:nvPr/>
        </p:nvSpPr>
        <p:spPr>
          <a:xfrm>
            <a:off x="1435680" y="5376600"/>
            <a:ext cx="3837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d5a11e"/>
                </a:solidFill>
                <a:effectLst/>
                <a:uFillTx/>
                <a:latin typeface="Aptos"/>
                <a:ea typeface="Aptos"/>
              </a:rPr>
              <a:t>?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35"/>
          <p:cNvSpPr/>
          <p:nvPr/>
        </p:nvSpPr>
        <p:spPr>
          <a:xfrm>
            <a:off x="1856160" y="5330880"/>
            <a:ext cx="891504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Leadership / role question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36"/>
          <p:cNvSpPr/>
          <p:nvPr/>
        </p:nvSpPr>
        <p:spPr>
          <a:xfrm>
            <a:off x="1463040" y="5678640"/>
            <a:ext cx="9280800" cy="5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40000" lnSpcReduction="19999"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Which tutor question is most likely to uncover a barrier without blame?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37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38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39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5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APPLIED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Scenario: what would you do next?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Use the scenario to test judgement, sequencing and role clarity.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ACTIVITY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731520" y="2011680"/>
            <a:ext cx="10698120" cy="1416960"/>
          </a:xfrm>
          <a:prstGeom prst="roundRect">
            <a:avLst>
              <a:gd name="adj" fmla="val 5161"/>
            </a:avLst>
          </a:prstGeom>
          <a:solidFill>
            <a:srgbClr val="fff8e5"/>
          </a:solidFill>
          <a:ln w="15240">
            <a:solidFill>
              <a:srgbClr val="e6d7a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7"/>
          <p:cNvSpPr/>
          <p:nvPr/>
        </p:nvSpPr>
        <p:spPr>
          <a:xfrm>
            <a:off x="960120" y="2240280"/>
            <a:ext cx="10240920" cy="95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4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 student attends registration but increasingly misses lessons later in the day. They say “school is fine” and refuse a formal meeting. How can the tutor find out more without making the problem bigger?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Shape 8"/>
          <p:cNvSpPr/>
          <p:nvPr/>
        </p:nvSpPr>
        <p:spPr>
          <a:xfrm>
            <a:off x="73152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Shape 9"/>
          <p:cNvSpPr/>
          <p:nvPr/>
        </p:nvSpPr>
        <p:spPr>
          <a:xfrm>
            <a:off x="73152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10"/>
          <p:cNvSpPr/>
          <p:nvPr/>
        </p:nvSpPr>
        <p:spPr>
          <a:xfrm>
            <a:off x="96012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1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1"/>
          <p:cNvSpPr/>
          <p:nvPr/>
        </p:nvSpPr>
        <p:spPr>
          <a:xfrm>
            <a:off x="96012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do you know — and what are you assuming?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2"/>
          <p:cNvSpPr/>
          <p:nvPr/>
        </p:nvSpPr>
        <p:spPr>
          <a:xfrm>
            <a:off x="345636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13"/>
          <p:cNvSpPr/>
          <p:nvPr/>
        </p:nvSpPr>
        <p:spPr>
          <a:xfrm>
            <a:off x="345636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4"/>
          <p:cNvSpPr/>
          <p:nvPr/>
        </p:nvSpPr>
        <p:spPr>
          <a:xfrm>
            <a:off x="368496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2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5"/>
          <p:cNvSpPr/>
          <p:nvPr/>
        </p:nvSpPr>
        <p:spPr>
          <a:xfrm>
            <a:off x="368496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is the first proportionate action?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6"/>
          <p:cNvSpPr/>
          <p:nvPr/>
        </p:nvSpPr>
        <p:spPr>
          <a:xfrm>
            <a:off x="61812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f7f2fb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7"/>
          <p:cNvSpPr/>
          <p:nvPr/>
        </p:nvSpPr>
        <p:spPr>
          <a:xfrm>
            <a:off x="6181200" y="3794760"/>
            <a:ext cx="82080" cy="14169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18"/>
          <p:cNvSpPr/>
          <p:nvPr/>
        </p:nvSpPr>
        <p:spPr>
          <a:xfrm>
            <a:off x="64098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3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19"/>
          <p:cNvSpPr/>
          <p:nvPr/>
        </p:nvSpPr>
        <p:spPr>
          <a:xfrm>
            <a:off x="64098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What evidence would change your decision?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Shape 20"/>
          <p:cNvSpPr/>
          <p:nvPr/>
        </p:nvSpPr>
        <p:spPr>
          <a:xfrm>
            <a:off x="8906400" y="3794760"/>
            <a:ext cx="2541600" cy="1416960"/>
          </a:xfrm>
          <a:prstGeom prst="roundRect">
            <a:avLst>
              <a:gd name="adj" fmla="val 5161"/>
            </a:avLst>
          </a:prstGeom>
          <a:solidFill>
            <a:srgbClr val="eef9f7"/>
          </a:solidFill>
          <a:ln w="13970">
            <a:solidFill>
              <a:srgbClr val="d9dce5"/>
            </a:solidFill>
            <a:round/>
          </a:ln>
          <a:effectLst>
            <a:outerShdw algn="bl" blurRad="12600" dir="2700000" dist="50402" kx="0" ky="0" rotWithShape="0" sx="100000" sy="100000">
              <a:srgbClr val="cfcfd6">
                <a:alpha val="15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21"/>
          <p:cNvSpPr/>
          <p:nvPr/>
        </p:nvSpPr>
        <p:spPr>
          <a:xfrm>
            <a:off x="8906400" y="3794760"/>
            <a:ext cx="82080" cy="1416960"/>
          </a:xfrm>
          <a:prstGeom prst="rect">
            <a:avLst/>
          </a:prstGeom>
          <a:solidFill>
            <a:srgbClr val="087f85"/>
          </a:solidFill>
          <a:ln w="12700">
            <a:solidFill>
              <a:srgbClr val="087f8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22"/>
          <p:cNvSpPr/>
          <p:nvPr/>
        </p:nvSpPr>
        <p:spPr>
          <a:xfrm>
            <a:off x="9135000" y="3959280"/>
            <a:ext cx="213012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3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Question 4</a:t>
            </a:r>
            <a:endParaRPr b="0" lang="en-US" sz="1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3"/>
          <p:cNvSpPr/>
          <p:nvPr/>
        </p:nvSpPr>
        <p:spPr>
          <a:xfrm>
            <a:off x="9135000" y="4361760"/>
            <a:ext cx="2084400" cy="703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05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Who else needs to be involved?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24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25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26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6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TOOL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The two-minute tutor check-in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Curious, brief, supportive.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TOOL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6"/>
          <p:cNvSpPr/>
          <p:nvPr/>
        </p:nvSpPr>
        <p:spPr>
          <a:xfrm>
            <a:off x="822960" y="199332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7"/>
          <p:cNvSpPr/>
          <p:nvPr/>
        </p:nvSpPr>
        <p:spPr>
          <a:xfrm>
            <a:off x="1005840" y="21304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1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8"/>
          <p:cNvSpPr/>
          <p:nvPr/>
        </p:nvSpPr>
        <p:spPr>
          <a:xfrm>
            <a:off x="1508760" y="210312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Start with what you noticed, not an accusation.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9"/>
          <p:cNvSpPr/>
          <p:nvPr/>
        </p:nvSpPr>
        <p:spPr>
          <a:xfrm>
            <a:off x="822960" y="276156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10"/>
          <p:cNvSpPr/>
          <p:nvPr/>
        </p:nvSpPr>
        <p:spPr>
          <a:xfrm>
            <a:off x="1005840" y="28987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2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1"/>
          <p:cNvSpPr/>
          <p:nvPr/>
        </p:nvSpPr>
        <p:spPr>
          <a:xfrm>
            <a:off x="1508760" y="287136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Ask what is making the day easier or harder.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Shape 12"/>
          <p:cNvSpPr/>
          <p:nvPr/>
        </p:nvSpPr>
        <p:spPr>
          <a:xfrm>
            <a:off x="822960" y="352944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f7f2fb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 13"/>
          <p:cNvSpPr/>
          <p:nvPr/>
        </p:nvSpPr>
        <p:spPr>
          <a:xfrm>
            <a:off x="1005840" y="36666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 14"/>
          <p:cNvSpPr/>
          <p:nvPr/>
        </p:nvSpPr>
        <p:spPr>
          <a:xfrm>
            <a:off x="1508760" y="363924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Identify one small next step or trusted adult.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15"/>
          <p:cNvSpPr/>
          <p:nvPr/>
        </p:nvSpPr>
        <p:spPr>
          <a:xfrm>
            <a:off x="822960" y="4297680"/>
            <a:ext cx="10515240" cy="658080"/>
          </a:xfrm>
          <a:prstGeom prst="roundRect">
            <a:avLst>
              <a:gd name="adj" fmla="val 8333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6"/>
          <p:cNvSpPr/>
          <p:nvPr/>
        </p:nvSpPr>
        <p:spPr>
          <a:xfrm>
            <a:off x="1005840" y="443484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4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7"/>
          <p:cNvSpPr/>
          <p:nvPr/>
        </p:nvSpPr>
        <p:spPr>
          <a:xfrm>
            <a:off x="1508760" y="4407480"/>
            <a:ext cx="9417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Follow up once — and escalate if the pattern continues.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18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19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20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7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TRANSFER TO PRACTICE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Your 30-day action plan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Finish with a small number of visible commitments.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EDITABLE WORKSHEET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6"/>
          <p:cNvSpPr/>
          <p:nvPr/>
        </p:nvSpPr>
        <p:spPr>
          <a:xfrm>
            <a:off x="685800" y="1965960"/>
            <a:ext cx="4708800" cy="438480"/>
          </a:xfrm>
          <a:prstGeom prst="rect">
            <a:avLst/>
          </a:prstGeom>
          <a:solidFill>
            <a:srgbClr val="5c3b7d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7"/>
          <p:cNvSpPr/>
          <p:nvPr/>
        </p:nvSpPr>
        <p:spPr>
          <a:xfrm>
            <a:off x="758880" y="2030040"/>
            <a:ext cx="45626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Action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8"/>
          <p:cNvSpPr/>
          <p:nvPr/>
        </p:nvSpPr>
        <p:spPr>
          <a:xfrm>
            <a:off x="5394960" y="1965960"/>
            <a:ext cx="18284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9"/>
          <p:cNvSpPr/>
          <p:nvPr/>
        </p:nvSpPr>
        <p:spPr>
          <a:xfrm>
            <a:off x="5468040" y="2030040"/>
            <a:ext cx="16822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Owner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0"/>
          <p:cNvSpPr/>
          <p:nvPr/>
        </p:nvSpPr>
        <p:spPr>
          <a:xfrm>
            <a:off x="7223760" y="1965960"/>
            <a:ext cx="155412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1"/>
          <p:cNvSpPr/>
          <p:nvPr/>
        </p:nvSpPr>
        <p:spPr>
          <a:xfrm>
            <a:off x="7296840" y="2030040"/>
            <a:ext cx="140796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By when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Shape 12"/>
          <p:cNvSpPr/>
          <p:nvPr/>
        </p:nvSpPr>
        <p:spPr>
          <a:xfrm>
            <a:off x="8778240" y="1965960"/>
            <a:ext cx="2742840" cy="438480"/>
          </a:xfrm>
          <a:prstGeom prst="rect">
            <a:avLst/>
          </a:prstGeom>
          <a:solidFill>
            <a:srgbClr val="087f85"/>
          </a:solidFill>
          <a:ln w="635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3"/>
          <p:cNvSpPr/>
          <p:nvPr/>
        </p:nvSpPr>
        <p:spPr>
          <a:xfrm>
            <a:off x="8851320" y="2030040"/>
            <a:ext cx="259668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ffffff"/>
                </a:solidFill>
                <a:effectLst/>
                <a:uFillTx/>
                <a:latin typeface="Aptos"/>
                <a:ea typeface="Aptos"/>
              </a:rPr>
              <a:t>Evidence of impact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Shape 14"/>
          <p:cNvSpPr/>
          <p:nvPr/>
        </p:nvSpPr>
        <p:spPr>
          <a:xfrm>
            <a:off x="685800" y="240480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15"/>
          <p:cNvSpPr/>
          <p:nvPr/>
        </p:nvSpPr>
        <p:spPr>
          <a:xfrm>
            <a:off x="5394960" y="240480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16"/>
          <p:cNvSpPr/>
          <p:nvPr/>
        </p:nvSpPr>
        <p:spPr>
          <a:xfrm>
            <a:off x="7223760" y="240480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Shape 17"/>
          <p:cNvSpPr/>
          <p:nvPr/>
        </p:nvSpPr>
        <p:spPr>
          <a:xfrm>
            <a:off x="8778240" y="240480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Shape 18"/>
          <p:cNvSpPr/>
          <p:nvPr/>
        </p:nvSpPr>
        <p:spPr>
          <a:xfrm>
            <a:off x="685800" y="311796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19"/>
          <p:cNvSpPr/>
          <p:nvPr/>
        </p:nvSpPr>
        <p:spPr>
          <a:xfrm>
            <a:off x="5394960" y="311796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0"/>
          <p:cNvSpPr/>
          <p:nvPr/>
        </p:nvSpPr>
        <p:spPr>
          <a:xfrm>
            <a:off x="7223760" y="311796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1"/>
          <p:cNvSpPr/>
          <p:nvPr/>
        </p:nvSpPr>
        <p:spPr>
          <a:xfrm>
            <a:off x="8778240" y="311796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2"/>
          <p:cNvSpPr/>
          <p:nvPr/>
        </p:nvSpPr>
        <p:spPr>
          <a:xfrm>
            <a:off x="685800" y="3831480"/>
            <a:ext cx="470880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23"/>
          <p:cNvSpPr/>
          <p:nvPr/>
        </p:nvSpPr>
        <p:spPr>
          <a:xfrm>
            <a:off x="5394960" y="3831480"/>
            <a:ext cx="18284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24"/>
          <p:cNvSpPr/>
          <p:nvPr/>
        </p:nvSpPr>
        <p:spPr>
          <a:xfrm>
            <a:off x="7223760" y="3831480"/>
            <a:ext cx="155412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Shape 25"/>
          <p:cNvSpPr/>
          <p:nvPr/>
        </p:nvSpPr>
        <p:spPr>
          <a:xfrm>
            <a:off x="8778240" y="3831480"/>
            <a:ext cx="2742840" cy="712800"/>
          </a:xfrm>
          <a:prstGeom prst="rect">
            <a:avLst/>
          </a:prstGeom>
          <a:solidFill>
            <a:srgbClr val="fafafd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26"/>
          <p:cNvSpPr/>
          <p:nvPr/>
        </p:nvSpPr>
        <p:spPr>
          <a:xfrm>
            <a:off x="685800" y="4544640"/>
            <a:ext cx="470880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Shape 27"/>
          <p:cNvSpPr/>
          <p:nvPr/>
        </p:nvSpPr>
        <p:spPr>
          <a:xfrm>
            <a:off x="5394960" y="4544640"/>
            <a:ext cx="18284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Shape 28"/>
          <p:cNvSpPr/>
          <p:nvPr/>
        </p:nvSpPr>
        <p:spPr>
          <a:xfrm>
            <a:off x="7223760" y="4544640"/>
            <a:ext cx="155412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Shape 29"/>
          <p:cNvSpPr/>
          <p:nvPr/>
        </p:nvSpPr>
        <p:spPr>
          <a:xfrm>
            <a:off x="8778240" y="4544640"/>
            <a:ext cx="2742840" cy="712800"/>
          </a:xfrm>
          <a:prstGeom prst="rect">
            <a:avLst/>
          </a:prstGeom>
          <a:solidFill>
            <a:srgbClr val="ffffff"/>
          </a:solidFill>
          <a:ln w="889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Text 30"/>
          <p:cNvSpPr/>
          <p:nvPr/>
        </p:nvSpPr>
        <p:spPr>
          <a:xfrm>
            <a:off x="713160" y="5513760"/>
            <a:ext cx="1828440" cy="27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2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30-day commitment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Text 31"/>
          <p:cNvSpPr/>
          <p:nvPr/>
        </p:nvSpPr>
        <p:spPr>
          <a:xfrm>
            <a:off x="713160" y="5833800"/>
            <a:ext cx="10515240" cy="43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2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Write one question you will use in your next attendance check-in.</a:t>
            </a:r>
            <a:endParaRPr b="0" lang="en-US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Shape 32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33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34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8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c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0"/>
          <p:cNvSpPr/>
          <p:nvPr/>
        </p:nvSpPr>
        <p:spPr>
          <a:xfrm>
            <a:off x="0" y="0"/>
            <a:ext cx="12191400" cy="164160"/>
          </a:xfrm>
          <a:prstGeom prst="rect">
            <a:avLst/>
          </a:prstGeom>
          <a:solidFill>
            <a:srgbClr val="5c3b7d"/>
          </a:solidFill>
          <a:ln w="12700">
            <a:solidFill>
              <a:srgbClr val="5c3b7d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1"/>
          <p:cNvSpPr/>
          <p:nvPr/>
        </p:nvSpPr>
        <p:spPr>
          <a:xfrm>
            <a:off x="594360" y="438840"/>
            <a:ext cx="384012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00" strike="noStrike" u="none">
                <a:solidFill>
                  <a:srgbClr val="087f85"/>
                </a:solidFill>
                <a:effectLst/>
                <a:uFillTx/>
                <a:latin typeface="Aptos"/>
                <a:ea typeface="Aptos"/>
              </a:rPr>
              <a:t>KEEP IT CURRENT</a:t>
            </a:r>
            <a:endParaRPr b="0" lang="en-US" sz="1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2"/>
          <p:cNvSpPr/>
          <p:nvPr/>
        </p:nvSpPr>
        <p:spPr>
          <a:xfrm>
            <a:off x="594360" y="74988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2500" strike="noStrike" u="none">
                <a:solidFill>
                  <a:srgbClr val="1b2430"/>
                </a:solidFill>
                <a:effectLst/>
                <a:uFillTx/>
                <a:latin typeface="Aptos"/>
                <a:ea typeface="Aptos"/>
              </a:rPr>
              <a:t>Official reference points</a:t>
            </a:r>
            <a:endParaRPr b="0" lang="en-US" sz="2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3"/>
          <p:cNvSpPr/>
          <p:nvPr/>
        </p:nvSpPr>
        <p:spPr>
          <a:xfrm>
            <a:off x="594360" y="1353240"/>
            <a:ext cx="1097244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The deck is editable; refresh local policy and national links before use.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Shape 4"/>
          <p:cNvSpPr/>
          <p:nvPr/>
        </p:nvSpPr>
        <p:spPr>
          <a:xfrm>
            <a:off x="9692640" y="411480"/>
            <a:ext cx="1874160" cy="310680"/>
          </a:xfrm>
          <a:prstGeom prst="roundRect">
            <a:avLst>
              <a:gd name="adj" fmla="val 20588"/>
            </a:avLst>
          </a:prstGeom>
          <a:solidFill>
            <a:srgbClr val="f7f2fb"/>
          </a:solidFill>
          <a:ln w="12700">
            <a:solidFill>
              <a:srgbClr val="d7c9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9765720" y="429840"/>
            <a:ext cx="172800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c3b7d"/>
                </a:solidFill>
                <a:effectLst/>
                <a:uFillTx/>
                <a:latin typeface="Aptos"/>
                <a:ea typeface="Aptos"/>
              </a:rPr>
              <a:t>LIVE LINKS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731520" y="1938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 7"/>
          <p:cNvSpPr/>
          <p:nvPr/>
        </p:nvSpPr>
        <p:spPr>
          <a:xfrm>
            <a:off x="960120" y="204840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1"/>
              </a:rPr>
              <a:t>DfE • Working together to improve school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Shape 8"/>
          <p:cNvSpPr/>
          <p:nvPr/>
        </p:nvSpPr>
        <p:spPr>
          <a:xfrm>
            <a:off x="731520" y="250560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9"/>
          <p:cNvSpPr/>
          <p:nvPr/>
        </p:nvSpPr>
        <p:spPr>
          <a:xfrm>
            <a:off x="960120" y="2615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2"/>
              </a:rPr>
              <a:t>DfE • RISE attendance improvement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Shape 10"/>
          <p:cNvSpPr/>
          <p:nvPr/>
        </p:nvSpPr>
        <p:spPr>
          <a:xfrm>
            <a:off x="731520" y="3072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 11"/>
          <p:cNvSpPr/>
          <p:nvPr/>
        </p:nvSpPr>
        <p:spPr>
          <a:xfrm>
            <a:off x="960120" y="3182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3"/>
              </a:rPr>
              <a:t>DfE • Communicating with parents about attendance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Shape 12"/>
          <p:cNvSpPr/>
          <p:nvPr/>
        </p:nvSpPr>
        <p:spPr>
          <a:xfrm>
            <a:off x="731520" y="3639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3"/>
          <p:cNvSpPr/>
          <p:nvPr/>
        </p:nvSpPr>
        <p:spPr>
          <a:xfrm>
            <a:off x="960120" y="3749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4"/>
              </a:rPr>
              <a:t>DfE • Keeping children safe in education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Shape 14"/>
          <p:cNvSpPr/>
          <p:nvPr/>
        </p:nvSpPr>
        <p:spPr>
          <a:xfrm>
            <a:off x="731520" y="4206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ffffff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15"/>
          <p:cNvSpPr/>
          <p:nvPr/>
        </p:nvSpPr>
        <p:spPr>
          <a:xfrm>
            <a:off x="960120" y="4316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5"/>
              </a:rPr>
              <a:t>Ofsted • School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16"/>
          <p:cNvSpPr/>
          <p:nvPr/>
        </p:nvSpPr>
        <p:spPr>
          <a:xfrm>
            <a:off x="731520" y="4773240"/>
            <a:ext cx="10698120" cy="484200"/>
          </a:xfrm>
          <a:prstGeom prst="roundRect">
            <a:avLst>
              <a:gd name="adj" fmla="val 9434"/>
            </a:avLst>
          </a:prstGeom>
          <a:solidFill>
            <a:srgbClr val="eef9f7"/>
          </a:solidFill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17"/>
          <p:cNvSpPr/>
          <p:nvPr/>
        </p:nvSpPr>
        <p:spPr>
          <a:xfrm>
            <a:off x="960120" y="4883040"/>
            <a:ext cx="9966600" cy="2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050" strike="noStrike" u="sng">
                <a:solidFill>
                  <a:srgbClr val="087f85"/>
                </a:solidFill>
                <a:effectLst/>
                <a:uFill>
                  <a:solidFill>
                    <a:srgbClr val="087f85"/>
                  </a:solidFill>
                </a:uFill>
                <a:latin typeface="Aptos"/>
                <a:ea typeface="Aptos"/>
                <a:hlinkClick r:id="rId6"/>
              </a:rPr>
              <a:t>Ofsted • FE and skills inspection toolkit</a:t>
            </a:r>
            <a:endParaRPr b="0" lang="en-US" sz="105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8"/>
          <p:cNvSpPr/>
          <p:nvPr/>
        </p:nvSpPr>
        <p:spPr>
          <a:xfrm>
            <a:off x="749880" y="5806440"/>
            <a:ext cx="10515240" cy="47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11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principle: use guidance as a floor, then build local practice around context, evidence and impact.</a:t>
            </a:r>
            <a:endParaRPr b="0" lang="en-US" sz="11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Shape 19"/>
          <p:cNvSpPr/>
          <p:nvPr/>
        </p:nvSpPr>
        <p:spPr>
          <a:xfrm>
            <a:off x="502920" y="6446520"/>
            <a:ext cx="11155680" cy="360"/>
          </a:xfrm>
          <a:prstGeom prst="line">
            <a:avLst/>
          </a:prstGeom>
          <a:ln w="12700">
            <a:solidFill>
              <a:srgbClr val="d9dce5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 anchorCtr="1">
            <a:noAutofit/>
          </a:bodyPr>
          <a:p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20"/>
          <p:cNvSpPr/>
          <p:nvPr/>
        </p:nvSpPr>
        <p:spPr>
          <a:xfrm>
            <a:off x="548640" y="6510600"/>
            <a:ext cx="841212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National Attendance Portal • Ultra Premium • Fully editable PowerPoint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21"/>
          <p:cNvSpPr/>
          <p:nvPr/>
        </p:nvSpPr>
        <p:spPr>
          <a:xfrm>
            <a:off x="11109960" y="6492240"/>
            <a:ext cx="456840" cy="164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rmAutofit/>
          </a:bodyPr>
          <a:p>
            <a:pPr algn="r" defTabSz="914400">
              <a:lnSpc>
                <a:spcPct val="100000"/>
              </a:lnSpc>
              <a:tabLst>
                <a:tab algn="l" pos="0"/>
              </a:tabLst>
            </a:pPr>
            <a:r>
              <a:rPr b="1" lang="en-US" sz="800" strike="noStrike" u="none">
                <a:solidFill>
                  <a:srgbClr val="5f6874"/>
                </a:solidFill>
                <a:effectLst/>
                <a:uFillTx/>
                <a:latin typeface="Aptos"/>
                <a:ea typeface="Aptos"/>
              </a:rPr>
              <a:t>9</a:t>
            </a:r>
            <a:endParaRPr b="0" lang="en-US" sz="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LibreOffice/25.2.3.2$Linux_X86_64 LibreOffice_project/520$Build-2</Application>
  <AppVersion>15.0000</AppVersion>
  <Words>0</Words>
  <Paragraphs>0</Paragraphs>
  <Company>National Attendance Portal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2026-08-21T14:06:41Z</dcterms:created>
  <dc:creator>National Attendance Portal</dc:creator>
  <dc:description/>
  <dc:language>en-US</dc:language>
  <cp:lastModifiedBy>National Attendance Portal</cp:lastModifiedBy>
  <dcterms:modified xsi:type="dcterms:W3CDTF">2026-08-21T14:06:41Z</dcterms:modified>
  <cp:revision>1</cp:revision>
  <dc:subject>Editable attendance training</dc:subject>
  <dc:title>Tutors: The Attendance &amp; Belonging Front Line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9</vt:r8>
  </property>
  <property fmtid="{D5CDD505-2E9C-101B-9397-08002B2CF9AE}" pid="3" name="PresentationFormat">
    <vt:lpwstr>On-screen Show (16:9)</vt:lpwstr>
  </property>
  <property fmtid="{D5CDD505-2E9C-101B-9397-08002B2CF9AE}" pid="4" name="Slides">
    <vt:r8>9</vt:r8>
  </property>
</Properties>
</file>