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move the slide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7F3B09AA-14DF-4013-8529-EAA60964AE01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F1393F8-B175-4CE5-9AA7-F43BA15B7BA0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503B8DB-8BD6-460F-AAF9-98DCE96A167F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27320EB-5D63-495F-8D0E-73B3E2EB88E7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8076D7D-9F29-47E7-A267-FCA8F88B7890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B72597D-C560-4D61-A075-692620C20902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7ED7581-FD24-48E7-810F-E870105B9315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CF19210-BA49-44FE-9010-BD1B7275B123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EC100DE-6B0F-4928-B861-9CAF84EEE307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FFC438A-7EC8-476C-8CF9-452BA731105C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s://www.gov.uk/government/publications/working-together-to-improve-school-attendance" TargetMode="External"/><Relationship Id="rId2" Type="http://schemas.openxmlformats.org/officeDocument/2006/relationships/hyperlink" Target="https://www.gov.uk/government/publications/rise-support-for-improving-attendance-in-schools/rise-attendance-improvement" TargetMode="External"/><Relationship Id="rId3" Type="http://schemas.openxmlformats.org/officeDocument/2006/relationships/hyperlink" Target="https://www.gov.uk/government/publications/communicating-with-parents-about-school-attendance" TargetMode="External"/><Relationship Id="rId4" Type="http://schemas.openxmlformats.org/officeDocument/2006/relationships/hyperlink" Target="https://www.gov.uk/government/publications/keeping-children-safe-in-education--2" TargetMode="External"/><Relationship Id="rId5" Type="http://schemas.openxmlformats.org/officeDocument/2006/relationships/hyperlink" Target="https://www.gov.uk/government/publications/school-inspection-toolkit-operating-guide-and-information" TargetMode="External"/><Relationship Id="rId6" Type="http://schemas.openxmlformats.org/officeDocument/2006/relationships/hyperlink" Target="https://www.gov.uk/government/publications/further-education-and-skills-inspection-toolkit-operating-guide-and-information" TargetMode="External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2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Shape 1"/>
          <p:cNvSpPr/>
          <p:nvPr/>
        </p:nvSpPr>
        <p:spPr>
          <a:xfrm>
            <a:off x="658440" y="640080"/>
            <a:ext cx="2194200" cy="347040"/>
          </a:xfrm>
          <a:prstGeom prst="roundRect">
            <a:avLst>
              <a:gd name="adj" fmla="val 18421"/>
            </a:avLst>
          </a:prstGeom>
          <a:solidFill>
            <a:srgbClr val="ffffff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Text 2"/>
          <p:cNvSpPr/>
          <p:nvPr/>
        </p:nvSpPr>
        <p:spPr>
          <a:xfrm>
            <a:off x="749880" y="685800"/>
            <a:ext cx="20113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ULTRA PREMIUM TRAINING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Text 3"/>
          <p:cNvSpPr/>
          <p:nvPr/>
        </p:nvSpPr>
        <p:spPr>
          <a:xfrm>
            <a:off x="731520" y="1325880"/>
            <a:ext cx="1078956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Newly Appointed SLT Attendance Lead</a:t>
            </a:r>
            <a:endParaRPr b="0" lang="en-US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Text 4"/>
          <p:cNvSpPr/>
          <p:nvPr/>
        </p:nvSpPr>
        <p:spPr>
          <a:xfrm>
            <a:off x="749880" y="2514600"/>
            <a:ext cx="1033236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A confident first 100 days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Shape 5"/>
          <p:cNvSpPr/>
          <p:nvPr/>
        </p:nvSpPr>
        <p:spPr>
          <a:xfrm>
            <a:off x="749880" y="3474720"/>
            <a:ext cx="2880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Text 6"/>
          <p:cNvSpPr/>
          <p:nvPr/>
        </p:nvSpPr>
        <p:spPr>
          <a:xfrm>
            <a:off x="896040" y="3611880"/>
            <a:ext cx="25599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2 hours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Shape 7"/>
          <p:cNvSpPr/>
          <p:nvPr/>
        </p:nvSpPr>
        <p:spPr>
          <a:xfrm>
            <a:off x="3822120" y="3474720"/>
            <a:ext cx="3931560" cy="658080"/>
          </a:xfrm>
          <a:prstGeom prst="roundRect">
            <a:avLst>
              <a:gd name="adj" fmla="val 11111"/>
            </a:avLst>
          </a:prstGeom>
          <a:solidFill>
            <a:srgbClr val="eef9f7"/>
          </a:solidFill>
          <a:ln w="12700">
            <a:solidFill>
              <a:srgbClr val="c7e4d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8"/>
          <p:cNvSpPr/>
          <p:nvPr/>
        </p:nvSpPr>
        <p:spPr>
          <a:xfrm>
            <a:off x="3977640" y="3584520"/>
            <a:ext cx="3620520" cy="30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New senior attendance leaders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Shape 9"/>
          <p:cNvSpPr/>
          <p:nvPr/>
        </p:nvSpPr>
        <p:spPr>
          <a:xfrm>
            <a:off x="749880" y="4617720"/>
            <a:ext cx="10560960" cy="95976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Shape 10"/>
          <p:cNvSpPr/>
          <p:nvPr/>
        </p:nvSpPr>
        <p:spPr>
          <a:xfrm>
            <a:off x="749880" y="4617720"/>
            <a:ext cx="82080" cy="95976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Shape 11"/>
          <p:cNvSpPr/>
          <p:nvPr/>
        </p:nvSpPr>
        <p:spPr>
          <a:xfrm>
            <a:off x="951120" y="481896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Text 12"/>
          <p:cNvSpPr/>
          <p:nvPr/>
        </p:nvSpPr>
        <p:spPr>
          <a:xfrm>
            <a:off x="951120" y="482796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✦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13"/>
          <p:cNvSpPr/>
          <p:nvPr/>
        </p:nvSpPr>
        <p:spPr>
          <a:xfrm>
            <a:off x="1371600" y="4782240"/>
            <a:ext cx="97380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What makes this deck different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14"/>
          <p:cNvSpPr/>
          <p:nvPr/>
        </p:nvSpPr>
        <p:spPr>
          <a:xfrm>
            <a:off x="978480" y="5184720"/>
            <a:ext cx="1010376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Every object is editable: text, activities, diagrams, scenarios, tables and action prompts. Add your logo, local data and policy references before delivery.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Text 15"/>
          <p:cNvSpPr/>
          <p:nvPr/>
        </p:nvSpPr>
        <p:spPr>
          <a:xfrm>
            <a:off x="768240" y="5833800"/>
            <a:ext cx="10515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Attendance • belonging • inclusion • safeguarding • impact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Shape 16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17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Text 18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LEARNING OUTCOMES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By the end, participants will be able to…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Understand the strategic and statutory dimensions of the role.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Diagnose systems before changing them.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Build confidence with registers, data, casework and family support.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Create a sequenced 30/60/100-day plan.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Shape 21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Text 22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23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THE BIG IDEA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Your first job is to understand the system you inherited.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Avoid launching new initiatives before you can explain the current pattern and process.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DISCUSSION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Shape 6"/>
          <p:cNvSpPr/>
          <p:nvPr/>
        </p:nvSpPr>
        <p:spPr>
          <a:xfrm>
            <a:off x="68580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Shape 7"/>
          <p:cNvSpPr/>
          <p:nvPr/>
        </p:nvSpPr>
        <p:spPr>
          <a:xfrm>
            <a:off x="685800" y="2011680"/>
            <a:ext cx="82080" cy="182844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8"/>
          <p:cNvSpPr/>
          <p:nvPr/>
        </p:nvSpPr>
        <p:spPr>
          <a:xfrm>
            <a:off x="887040" y="221292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9"/>
          <p:cNvSpPr/>
          <p:nvPr/>
        </p:nvSpPr>
        <p:spPr>
          <a:xfrm>
            <a:off x="88704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Text 10"/>
          <p:cNvSpPr/>
          <p:nvPr/>
        </p:nvSpPr>
        <p:spPr>
          <a:xfrm>
            <a:off x="130752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Know the rules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11"/>
          <p:cNvSpPr/>
          <p:nvPr/>
        </p:nvSpPr>
        <p:spPr>
          <a:xfrm>
            <a:off x="91440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Policy, registers, roles, thresholds, safeguarding and escalation.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Shape 12"/>
          <p:cNvSpPr/>
          <p:nvPr/>
        </p:nvSpPr>
        <p:spPr>
          <a:xfrm>
            <a:off x="438912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Shape 13"/>
          <p:cNvSpPr/>
          <p:nvPr/>
        </p:nvSpPr>
        <p:spPr>
          <a:xfrm>
            <a:off x="4389120" y="2011680"/>
            <a:ext cx="82080" cy="182844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" name="Shape 14"/>
          <p:cNvSpPr/>
          <p:nvPr/>
        </p:nvSpPr>
        <p:spPr>
          <a:xfrm>
            <a:off x="4590360" y="221292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" name="Text 15"/>
          <p:cNvSpPr/>
          <p:nvPr/>
        </p:nvSpPr>
        <p:spPr>
          <a:xfrm>
            <a:off x="459036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Text 16"/>
          <p:cNvSpPr/>
          <p:nvPr/>
        </p:nvSpPr>
        <p:spPr>
          <a:xfrm>
            <a:off x="501084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Know the data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17"/>
          <p:cNvSpPr/>
          <p:nvPr/>
        </p:nvSpPr>
        <p:spPr>
          <a:xfrm>
            <a:off x="461772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Overall picture, PA/SA, vulnerable groups, codes and trends.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Shape 18"/>
          <p:cNvSpPr/>
          <p:nvPr/>
        </p:nvSpPr>
        <p:spPr>
          <a:xfrm>
            <a:off x="809244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ff8e5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Shape 19"/>
          <p:cNvSpPr/>
          <p:nvPr/>
        </p:nvSpPr>
        <p:spPr>
          <a:xfrm>
            <a:off x="8092440" y="2011680"/>
            <a:ext cx="82080" cy="182844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Shape 20"/>
          <p:cNvSpPr/>
          <p:nvPr/>
        </p:nvSpPr>
        <p:spPr>
          <a:xfrm>
            <a:off x="8293680" y="221292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21"/>
          <p:cNvSpPr/>
          <p:nvPr/>
        </p:nvSpPr>
        <p:spPr>
          <a:xfrm>
            <a:off x="829368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22"/>
          <p:cNvSpPr/>
          <p:nvPr/>
        </p:nvSpPr>
        <p:spPr>
          <a:xfrm>
            <a:off x="871416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Know the practice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Text 23"/>
          <p:cNvSpPr/>
          <p:nvPr/>
        </p:nvSpPr>
        <p:spPr>
          <a:xfrm>
            <a:off x="832104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Sample cases, conversations, plans, referrals and impact.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24"/>
          <p:cNvSpPr/>
          <p:nvPr/>
        </p:nvSpPr>
        <p:spPr>
          <a:xfrm>
            <a:off x="822960" y="4316040"/>
            <a:ext cx="10515240" cy="65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What would you inspect in your first ten working days?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ROLE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Your role: own the strategy, assure the system, enable the team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Clarify what you personally own, what you delegate and what you assure.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Map the attendance workflow from register to support to escalation.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Establish an evidence-based weekly review.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Strengthen interfaces with DSL, SENCO, pastoral, data and family support.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Shape 21"/>
          <p:cNvSpPr/>
          <p:nvPr/>
        </p:nvSpPr>
        <p:spPr>
          <a:xfrm>
            <a:off x="685800" y="50565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Shape 22"/>
          <p:cNvSpPr/>
          <p:nvPr/>
        </p:nvSpPr>
        <p:spPr>
          <a:xfrm>
            <a:off x="896040" y="521208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 23"/>
          <p:cNvSpPr/>
          <p:nvPr/>
        </p:nvSpPr>
        <p:spPr>
          <a:xfrm>
            <a:off x="914400" y="523044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24"/>
          <p:cNvSpPr/>
          <p:nvPr/>
        </p:nvSpPr>
        <p:spPr>
          <a:xfrm>
            <a:off x="1371600" y="516636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Create a 100-day plan with no more than five priorities.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DATA + EVIDENCE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First-month evidence sweep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Triangulate numbers, systems and lived experience.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DIAGRAM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Shape 6"/>
          <p:cNvSpPr/>
          <p:nvPr/>
        </p:nvSpPr>
        <p:spPr>
          <a:xfrm>
            <a:off x="71316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Shape 7"/>
          <p:cNvSpPr/>
          <p:nvPr/>
        </p:nvSpPr>
        <p:spPr>
          <a:xfrm>
            <a:off x="71316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Shape 8"/>
          <p:cNvSpPr/>
          <p:nvPr/>
        </p:nvSpPr>
        <p:spPr>
          <a:xfrm>
            <a:off x="91440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9"/>
          <p:cNvSpPr/>
          <p:nvPr/>
        </p:nvSpPr>
        <p:spPr>
          <a:xfrm>
            <a:off x="91440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10"/>
          <p:cNvSpPr/>
          <p:nvPr/>
        </p:nvSpPr>
        <p:spPr>
          <a:xfrm>
            <a:off x="133488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Data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 11"/>
          <p:cNvSpPr/>
          <p:nvPr/>
        </p:nvSpPr>
        <p:spPr>
          <a:xfrm>
            <a:off x="94176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Trends, cohorts, PA/SA, codes, day/session patterns.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Shape 12"/>
          <p:cNvSpPr/>
          <p:nvPr/>
        </p:nvSpPr>
        <p:spPr>
          <a:xfrm>
            <a:off x="347472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Shape 13"/>
          <p:cNvSpPr/>
          <p:nvPr/>
        </p:nvSpPr>
        <p:spPr>
          <a:xfrm>
            <a:off x="347472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Shape 14"/>
          <p:cNvSpPr/>
          <p:nvPr/>
        </p:nvSpPr>
        <p:spPr>
          <a:xfrm>
            <a:off x="367596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15"/>
          <p:cNvSpPr/>
          <p:nvPr/>
        </p:nvSpPr>
        <p:spPr>
          <a:xfrm>
            <a:off x="367596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16"/>
          <p:cNvSpPr/>
          <p:nvPr/>
        </p:nvSpPr>
        <p:spPr>
          <a:xfrm>
            <a:off x="409644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Systems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 17"/>
          <p:cNvSpPr/>
          <p:nvPr/>
        </p:nvSpPr>
        <p:spPr>
          <a:xfrm>
            <a:off x="370332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Registers, first-day, missing marks, referrals, review cycle.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Shape 18"/>
          <p:cNvSpPr/>
          <p:nvPr/>
        </p:nvSpPr>
        <p:spPr>
          <a:xfrm>
            <a:off x="623628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Shape 19"/>
          <p:cNvSpPr/>
          <p:nvPr/>
        </p:nvSpPr>
        <p:spPr>
          <a:xfrm>
            <a:off x="623628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7" name="Shape 20"/>
          <p:cNvSpPr/>
          <p:nvPr/>
        </p:nvSpPr>
        <p:spPr>
          <a:xfrm>
            <a:off x="643752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21"/>
          <p:cNvSpPr/>
          <p:nvPr/>
        </p:nvSpPr>
        <p:spPr>
          <a:xfrm>
            <a:off x="64375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 22"/>
          <p:cNvSpPr/>
          <p:nvPr/>
        </p:nvSpPr>
        <p:spPr>
          <a:xfrm>
            <a:off x="685800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Cases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 23"/>
          <p:cNvSpPr/>
          <p:nvPr/>
        </p:nvSpPr>
        <p:spPr>
          <a:xfrm>
            <a:off x="646488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Sample chronology, barriers, family voice, support and impact.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Shape 24"/>
          <p:cNvSpPr/>
          <p:nvPr/>
        </p:nvSpPr>
        <p:spPr>
          <a:xfrm>
            <a:off x="899784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Shape 25"/>
          <p:cNvSpPr/>
          <p:nvPr/>
        </p:nvSpPr>
        <p:spPr>
          <a:xfrm>
            <a:off x="899784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Shape 26"/>
          <p:cNvSpPr/>
          <p:nvPr/>
        </p:nvSpPr>
        <p:spPr>
          <a:xfrm>
            <a:off x="919872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27"/>
          <p:cNvSpPr/>
          <p:nvPr/>
        </p:nvSpPr>
        <p:spPr>
          <a:xfrm>
            <a:off x="91987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28"/>
          <p:cNvSpPr/>
          <p:nvPr/>
        </p:nvSpPr>
        <p:spPr>
          <a:xfrm>
            <a:off x="961956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Voice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 29"/>
          <p:cNvSpPr/>
          <p:nvPr/>
        </p:nvSpPr>
        <p:spPr>
          <a:xfrm>
            <a:off x="922644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Staff, pupils and families: what makes attendance harder/easier?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30"/>
          <p:cNvSpPr/>
          <p:nvPr/>
        </p:nvSpPr>
        <p:spPr>
          <a:xfrm>
            <a:off x="777240" y="4407480"/>
            <a:ext cx="10560960" cy="62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The first 30 days should reduce uncertainty.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Shape 31"/>
          <p:cNvSpPr/>
          <p:nvPr/>
        </p:nvSpPr>
        <p:spPr>
          <a:xfrm>
            <a:off x="1234440" y="5166360"/>
            <a:ext cx="9738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Shape 32"/>
          <p:cNvSpPr/>
          <p:nvPr/>
        </p:nvSpPr>
        <p:spPr>
          <a:xfrm>
            <a:off x="1234440" y="5166360"/>
            <a:ext cx="82080" cy="65808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Shape 33"/>
          <p:cNvSpPr/>
          <p:nvPr/>
        </p:nvSpPr>
        <p:spPr>
          <a:xfrm>
            <a:off x="1435680" y="536760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 34"/>
          <p:cNvSpPr/>
          <p:nvPr/>
        </p:nvSpPr>
        <p:spPr>
          <a:xfrm>
            <a:off x="1435680" y="537660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35"/>
          <p:cNvSpPr/>
          <p:nvPr/>
        </p:nvSpPr>
        <p:spPr>
          <a:xfrm>
            <a:off x="1856160" y="5330880"/>
            <a:ext cx="89150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Leadership / role question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36"/>
          <p:cNvSpPr/>
          <p:nvPr/>
        </p:nvSpPr>
        <p:spPr>
          <a:xfrm>
            <a:off x="1463040" y="5678640"/>
            <a:ext cx="9280800" cy="5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 fontScale="40000" lnSpcReduction="1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Which evidence source are you least confident about right now?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37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38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39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APPLIED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Scenario: what would you do next?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Use the scenario to test judgement, sequencing and role clarity.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ACTIVITY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Shape 6"/>
          <p:cNvSpPr/>
          <p:nvPr/>
        </p:nvSpPr>
        <p:spPr>
          <a:xfrm>
            <a:off x="731520" y="2011680"/>
            <a:ext cx="10698120" cy="1416960"/>
          </a:xfrm>
          <a:prstGeom prst="roundRect">
            <a:avLst>
              <a:gd name="adj" fmla="val 5161"/>
            </a:avLst>
          </a:prstGeom>
          <a:solidFill>
            <a:srgbClr val="fff8e5"/>
          </a:solidFill>
          <a:ln w="15240">
            <a:solidFill>
              <a:srgbClr val="e6d7a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 7"/>
          <p:cNvSpPr/>
          <p:nvPr/>
        </p:nvSpPr>
        <p:spPr>
          <a:xfrm>
            <a:off x="960120" y="2240280"/>
            <a:ext cx="1024092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You inherit attendance midway through the year. The school has multiple spreadsheets, inconsistent thresholds and a long list of persistent absentees but no clear case review cycle. What do you do in your first ten working days?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Shape 8"/>
          <p:cNvSpPr/>
          <p:nvPr/>
        </p:nvSpPr>
        <p:spPr>
          <a:xfrm>
            <a:off x="73152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Shape 9"/>
          <p:cNvSpPr/>
          <p:nvPr/>
        </p:nvSpPr>
        <p:spPr>
          <a:xfrm>
            <a:off x="73152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 10"/>
          <p:cNvSpPr/>
          <p:nvPr/>
        </p:nvSpPr>
        <p:spPr>
          <a:xfrm>
            <a:off x="96012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1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11"/>
          <p:cNvSpPr/>
          <p:nvPr/>
        </p:nvSpPr>
        <p:spPr>
          <a:xfrm>
            <a:off x="96012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do you know — and what are you assuming?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Shape 12"/>
          <p:cNvSpPr/>
          <p:nvPr/>
        </p:nvSpPr>
        <p:spPr>
          <a:xfrm>
            <a:off x="345636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Shape 13"/>
          <p:cNvSpPr/>
          <p:nvPr/>
        </p:nvSpPr>
        <p:spPr>
          <a:xfrm>
            <a:off x="345636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14"/>
          <p:cNvSpPr/>
          <p:nvPr/>
        </p:nvSpPr>
        <p:spPr>
          <a:xfrm>
            <a:off x="368496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2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15"/>
          <p:cNvSpPr/>
          <p:nvPr/>
        </p:nvSpPr>
        <p:spPr>
          <a:xfrm>
            <a:off x="368496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is the first proportionate action?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Shape 16"/>
          <p:cNvSpPr/>
          <p:nvPr/>
        </p:nvSpPr>
        <p:spPr>
          <a:xfrm>
            <a:off x="61812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Shape 17"/>
          <p:cNvSpPr/>
          <p:nvPr/>
        </p:nvSpPr>
        <p:spPr>
          <a:xfrm>
            <a:off x="618120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18"/>
          <p:cNvSpPr/>
          <p:nvPr/>
        </p:nvSpPr>
        <p:spPr>
          <a:xfrm>
            <a:off x="64098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3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19"/>
          <p:cNvSpPr/>
          <p:nvPr/>
        </p:nvSpPr>
        <p:spPr>
          <a:xfrm>
            <a:off x="64098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evidence would change your decision?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Shape 20"/>
          <p:cNvSpPr/>
          <p:nvPr/>
        </p:nvSpPr>
        <p:spPr>
          <a:xfrm>
            <a:off x="89064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Shape 21"/>
          <p:cNvSpPr/>
          <p:nvPr/>
        </p:nvSpPr>
        <p:spPr>
          <a:xfrm>
            <a:off x="890640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 22"/>
          <p:cNvSpPr/>
          <p:nvPr/>
        </p:nvSpPr>
        <p:spPr>
          <a:xfrm>
            <a:off x="91350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4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23"/>
          <p:cNvSpPr/>
          <p:nvPr/>
        </p:nvSpPr>
        <p:spPr>
          <a:xfrm>
            <a:off x="91350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Who else needs to be involved?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Shape 24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25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26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6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TOOL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30 / 60 / 100-day sequencing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Stabilise first; improve second; embed third.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TOOL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Shape 6"/>
          <p:cNvSpPr/>
          <p:nvPr/>
        </p:nvSpPr>
        <p:spPr>
          <a:xfrm>
            <a:off x="822960" y="199332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7"/>
          <p:cNvSpPr/>
          <p:nvPr/>
        </p:nvSpPr>
        <p:spPr>
          <a:xfrm>
            <a:off x="1005840" y="213048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 8"/>
          <p:cNvSpPr/>
          <p:nvPr/>
        </p:nvSpPr>
        <p:spPr>
          <a:xfrm>
            <a:off x="1508760" y="210312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Days 1–30: diagnose, fix compliance/data risks and establish weekly review.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Shape 9"/>
          <p:cNvSpPr/>
          <p:nvPr/>
        </p:nvSpPr>
        <p:spPr>
          <a:xfrm>
            <a:off x="822960" y="276156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 10"/>
          <p:cNvSpPr/>
          <p:nvPr/>
        </p:nvSpPr>
        <p:spPr>
          <a:xfrm>
            <a:off x="1005840" y="289872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 11"/>
          <p:cNvSpPr/>
          <p:nvPr/>
        </p:nvSpPr>
        <p:spPr>
          <a:xfrm>
            <a:off x="1508760" y="287136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Days 31–60: target support, clarify roles and coach practice.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Shape 12"/>
          <p:cNvSpPr/>
          <p:nvPr/>
        </p:nvSpPr>
        <p:spPr>
          <a:xfrm>
            <a:off x="822960" y="352944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 13"/>
          <p:cNvSpPr/>
          <p:nvPr/>
        </p:nvSpPr>
        <p:spPr>
          <a:xfrm>
            <a:off x="1005840" y="366660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 14"/>
          <p:cNvSpPr/>
          <p:nvPr/>
        </p:nvSpPr>
        <p:spPr>
          <a:xfrm>
            <a:off x="1508760" y="363924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Days 61–100: evaluate impact, standardise what works and report to governance.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Shape 15"/>
          <p:cNvSpPr/>
          <p:nvPr/>
        </p:nvSpPr>
        <p:spPr>
          <a:xfrm>
            <a:off x="822960" y="429768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16"/>
          <p:cNvSpPr/>
          <p:nvPr/>
        </p:nvSpPr>
        <p:spPr>
          <a:xfrm>
            <a:off x="1005840" y="443484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 17"/>
          <p:cNvSpPr/>
          <p:nvPr/>
        </p:nvSpPr>
        <p:spPr>
          <a:xfrm>
            <a:off x="1508760" y="440748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End of day 100: define the next strategic cycle.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Shape 18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 19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20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7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TRANSFER TO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Your 30-day action plan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Finish with a small number of visible commitments.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WORKSHEET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Shape 6"/>
          <p:cNvSpPr/>
          <p:nvPr/>
        </p:nvSpPr>
        <p:spPr>
          <a:xfrm>
            <a:off x="685800" y="1965960"/>
            <a:ext cx="4708800" cy="438480"/>
          </a:xfrm>
          <a:prstGeom prst="rect">
            <a:avLst/>
          </a:prstGeom>
          <a:solidFill>
            <a:srgbClr val="5c3b7d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7"/>
          <p:cNvSpPr/>
          <p:nvPr/>
        </p:nvSpPr>
        <p:spPr>
          <a:xfrm>
            <a:off x="758880" y="2030040"/>
            <a:ext cx="45626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Action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Shape 8"/>
          <p:cNvSpPr/>
          <p:nvPr/>
        </p:nvSpPr>
        <p:spPr>
          <a:xfrm>
            <a:off x="5394960" y="1965960"/>
            <a:ext cx="18284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9"/>
          <p:cNvSpPr/>
          <p:nvPr/>
        </p:nvSpPr>
        <p:spPr>
          <a:xfrm>
            <a:off x="5468040" y="2030040"/>
            <a:ext cx="16822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Owner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Shape 10"/>
          <p:cNvSpPr/>
          <p:nvPr/>
        </p:nvSpPr>
        <p:spPr>
          <a:xfrm>
            <a:off x="7223760" y="1965960"/>
            <a:ext cx="155412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 11"/>
          <p:cNvSpPr/>
          <p:nvPr/>
        </p:nvSpPr>
        <p:spPr>
          <a:xfrm>
            <a:off x="7296840" y="2030040"/>
            <a:ext cx="140796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By when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Shape 12"/>
          <p:cNvSpPr/>
          <p:nvPr/>
        </p:nvSpPr>
        <p:spPr>
          <a:xfrm>
            <a:off x="8778240" y="1965960"/>
            <a:ext cx="27428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 13"/>
          <p:cNvSpPr/>
          <p:nvPr/>
        </p:nvSpPr>
        <p:spPr>
          <a:xfrm>
            <a:off x="8851320" y="2030040"/>
            <a:ext cx="25966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Evidence of impact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Shape 14"/>
          <p:cNvSpPr/>
          <p:nvPr/>
        </p:nvSpPr>
        <p:spPr>
          <a:xfrm>
            <a:off x="685800" y="240480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Shape 15"/>
          <p:cNvSpPr/>
          <p:nvPr/>
        </p:nvSpPr>
        <p:spPr>
          <a:xfrm>
            <a:off x="5394960" y="240480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Shape 16"/>
          <p:cNvSpPr/>
          <p:nvPr/>
        </p:nvSpPr>
        <p:spPr>
          <a:xfrm>
            <a:off x="7223760" y="240480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Shape 17"/>
          <p:cNvSpPr/>
          <p:nvPr/>
        </p:nvSpPr>
        <p:spPr>
          <a:xfrm>
            <a:off x="8778240" y="240480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Shape 18"/>
          <p:cNvSpPr/>
          <p:nvPr/>
        </p:nvSpPr>
        <p:spPr>
          <a:xfrm>
            <a:off x="685800" y="311796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Shape 19"/>
          <p:cNvSpPr/>
          <p:nvPr/>
        </p:nvSpPr>
        <p:spPr>
          <a:xfrm>
            <a:off x="5394960" y="311796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Shape 20"/>
          <p:cNvSpPr/>
          <p:nvPr/>
        </p:nvSpPr>
        <p:spPr>
          <a:xfrm>
            <a:off x="7223760" y="311796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Shape 21"/>
          <p:cNvSpPr/>
          <p:nvPr/>
        </p:nvSpPr>
        <p:spPr>
          <a:xfrm>
            <a:off x="8778240" y="311796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Shape 22"/>
          <p:cNvSpPr/>
          <p:nvPr/>
        </p:nvSpPr>
        <p:spPr>
          <a:xfrm>
            <a:off x="685800" y="383148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Shape 23"/>
          <p:cNvSpPr/>
          <p:nvPr/>
        </p:nvSpPr>
        <p:spPr>
          <a:xfrm>
            <a:off x="5394960" y="383148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Shape 24"/>
          <p:cNvSpPr/>
          <p:nvPr/>
        </p:nvSpPr>
        <p:spPr>
          <a:xfrm>
            <a:off x="7223760" y="383148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Shape 25"/>
          <p:cNvSpPr/>
          <p:nvPr/>
        </p:nvSpPr>
        <p:spPr>
          <a:xfrm>
            <a:off x="8778240" y="383148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Shape 26"/>
          <p:cNvSpPr/>
          <p:nvPr/>
        </p:nvSpPr>
        <p:spPr>
          <a:xfrm>
            <a:off x="685800" y="454464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Shape 27"/>
          <p:cNvSpPr/>
          <p:nvPr/>
        </p:nvSpPr>
        <p:spPr>
          <a:xfrm>
            <a:off x="5394960" y="454464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Shape 28"/>
          <p:cNvSpPr/>
          <p:nvPr/>
        </p:nvSpPr>
        <p:spPr>
          <a:xfrm>
            <a:off x="7223760" y="454464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Shape 29"/>
          <p:cNvSpPr/>
          <p:nvPr/>
        </p:nvSpPr>
        <p:spPr>
          <a:xfrm>
            <a:off x="8778240" y="454464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Text 30"/>
          <p:cNvSpPr/>
          <p:nvPr/>
        </p:nvSpPr>
        <p:spPr>
          <a:xfrm>
            <a:off x="713160" y="5513760"/>
            <a:ext cx="1828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30-day commitment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 31"/>
          <p:cNvSpPr/>
          <p:nvPr/>
        </p:nvSpPr>
        <p:spPr>
          <a:xfrm>
            <a:off x="713160" y="5833800"/>
            <a:ext cx="10515240" cy="43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Write the three things you need to know before you change anything.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Shape 32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 33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Text 34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8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KEEP IT CURRENT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Official reference points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The deck is editable; refresh local policy and national links before use.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LIVE LINKS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Shape 6"/>
          <p:cNvSpPr/>
          <p:nvPr/>
        </p:nvSpPr>
        <p:spPr>
          <a:xfrm>
            <a:off x="731520" y="1938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Text 7"/>
          <p:cNvSpPr/>
          <p:nvPr/>
        </p:nvSpPr>
        <p:spPr>
          <a:xfrm>
            <a:off x="960120" y="204840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1"/>
              </a:rPr>
              <a:t>DfE • Working together to improve school attendance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Shape 8"/>
          <p:cNvSpPr/>
          <p:nvPr/>
        </p:nvSpPr>
        <p:spPr>
          <a:xfrm>
            <a:off x="731520" y="2505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Text 9"/>
          <p:cNvSpPr/>
          <p:nvPr/>
        </p:nvSpPr>
        <p:spPr>
          <a:xfrm>
            <a:off x="960120" y="2615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2"/>
              </a:rPr>
              <a:t>DfE • RISE attendance improvement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Shape 10"/>
          <p:cNvSpPr/>
          <p:nvPr/>
        </p:nvSpPr>
        <p:spPr>
          <a:xfrm>
            <a:off x="731520" y="3072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Text 11"/>
          <p:cNvSpPr/>
          <p:nvPr/>
        </p:nvSpPr>
        <p:spPr>
          <a:xfrm>
            <a:off x="960120" y="3182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3"/>
              </a:rPr>
              <a:t>DfE • Communicating with parents about attendance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Shape 12"/>
          <p:cNvSpPr/>
          <p:nvPr/>
        </p:nvSpPr>
        <p:spPr>
          <a:xfrm>
            <a:off x="731520" y="3639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 13"/>
          <p:cNvSpPr/>
          <p:nvPr/>
        </p:nvSpPr>
        <p:spPr>
          <a:xfrm>
            <a:off x="960120" y="3749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4"/>
              </a:rPr>
              <a:t>DfE • Keeping children safe in education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Shape 14"/>
          <p:cNvSpPr/>
          <p:nvPr/>
        </p:nvSpPr>
        <p:spPr>
          <a:xfrm>
            <a:off x="731520" y="4206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Text 15"/>
          <p:cNvSpPr/>
          <p:nvPr/>
        </p:nvSpPr>
        <p:spPr>
          <a:xfrm>
            <a:off x="960120" y="4316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5"/>
              </a:rPr>
              <a:t>Ofsted • School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Shape 16"/>
          <p:cNvSpPr/>
          <p:nvPr/>
        </p:nvSpPr>
        <p:spPr>
          <a:xfrm>
            <a:off x="731520" y="4773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Text 17"/>
          <p:cNvSpPr/>
          <p:nvPr/>
        </p:nvSpPr>
        <p:spPr>
          <a:xfrm>
            <a:off x="960120" y="4883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6"/>
              </a:rPr>
              <a:t>Ofsted • FE and skills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 18"/>
          <p:cNvSpPr/>
          <p:nvPr/>
        </p:nvSpPr>
        <p:spPr>
          <a:xfrm>
            <a:off x="749880" y="5806440"/>
            <a:ext cx="10515240" cy="47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principle: use guidance as a floor, then build local practice around context, evidence and impact.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Shape 19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 20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21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9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LibreOffice/25.2.3.2$Linux_X86_64 LibreOffice_project/520$Build-2</Application>
  <AppVersion>15.0000</AppVersion>
  <Words>0</Words>
  <Paragraphs>0</Paragraphs>
  <Company>National Attendance Portal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2026-08-21T14:06:41Z</dcterms:created>
  <dc:creator>National Attendance Portal</dc:creator>
  <dc:description/>
  <dc:language>en-US</dc:language>
  <cp:lastModifiedBy>National Attendance Portal</cp:lastModifiedBy>
  <dcterms:modified xsi:type="dcterms:W3CDTF">2026-08-21T14:06:41Z</dcterms:modified>
  <cp:revision>1</cp:revision>
  <dc:subject>Editable attendance training</dc:subject>
  <dc:title>Newly Appointed SLT Attendance Lead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9</vt:r8>
  </property>
  <property fmtid="{D5CDD505-2E9C-101B-9397-08002B2CF9AE}" pid="3" name="PresentationFormat">
    <vt:lpwstr>On-screen Show (16:9)</vt:lpwstr>
  </property>
  <property fmtid="{D5CDD505-2E9C-101B-9397-08002B2CF9AE}" pid="4" name="Slides">
    <vt:r8>9</vt:r8>
  </property>
</Properties>
</file>