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notesSlide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12192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move the slide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F3112284-5C83-442B-83A6-0C50B926AD7F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2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9337F41-7647-4956-950A-441F52AFE930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746189C-9B5F-4B6D-8622-7BD2990F4F7F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8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41767AA-FC79-4527-AD2C-3F4BA7AD75A0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DC3E8A0-DABE-4B26-A762-543689056292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4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0832CB7-BC0F-4E98-AAC8-C037547684A3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7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6BD1BD7-31BC-463C-B6B7-160A9238E337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0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A579B6E-1E32-415B-8011-229E0ED9C607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F581A88-E353-45EE-8C0A-7EBA4706D096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6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42AB54F-58E6-466D-9982-43386AA7630F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hyperlink" Target="https://www.gov.uk/government/publications/keeping-children-safe-in-education--2" TargetMode="External"/><Relationship Id="rId2" Type="http://schemas.openxmlformats.org/officeDocument/2006/relationships/hyperlink" Target="https://www.gov.uk/government/publications/school-inspection-toolkit-operating-guide-and-information" TargetMode="External"/><Relationship Id="rId3" Type="http://schemas.openxmlformats.org/officeDocument/2006/relationships/hyperlink" Target="https://www.gov.uk/government/publications/further-education-and-skills-inspection-toolkit-operating-guide-and-information" TargetMode="External"/><Relationship Id="rId4" Type="http://schemas.openxmlformats.org/officeDocument/2006/relationships/hyperlink" Target="https://www.gov.uk/government/publications/16-to-19-study-programmes-guide-for-providers" TargetMode="External"/><Relationship Id="rId5" Type="http://schemas.openxmlformats.org/officeDocument/2006/relationships/hyperlink" Target="https://www.gov.uk/government/publications/advice-funding-rules-for-16-to-19-provision/advice-funding-rules-for-16-to-19-provision-2026-to-2027" TargetMode="External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2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Shape 1"/>
          <p:cNvSpPr/>
          <p:nvPr/>
        </p:nvSpPr>
        <p:spPr>
          <a:xfrm>
            <a:off x="658440" y="640080"/>
            <a:ext cx="2194200" cy="347040"/>
          </a:xfrm>
          <a:prstGeom prst="roundRect">
            <a:avLst>
              <a:gd name="adj" fmla="val 18421"/>
            </a:avLst>
          </a:prstGeom>
          <a:solidFill>
            <a:srgbClr val="ffffff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Text 2"/>
          <p:cNvSpPr/>
          <p:nvPr/>
        </p:nvSpPr>
        <p:spPr>
          <a:xfrm>
            <a:off x="749880" y="685800"/>
            <a:ext cx="20113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ULTRA PREMIUM TRAINING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Text 3"/>
          <p:cNvSpPr/>
          <p:nvPr/>
        </p:nvSpPr>
        <p:spPr>
          <a:xfrm>
            <a:off x="731520" y="1325880"/>
            <a:ext cx="10789560" cy="105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FE &amp; Post-16 Attendance, Engagement &amp; Retention</a:t>
            </a:r>
            <a:endParaRPr b="0" lang="en-US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Text 4"/>
          <p:cNvSpPr/>
          <p:nvPr/>
        </p:nvSpPr>
        <p:spPr>
          <a:xfrm>
            <a:off x="749880" y="2514600"/>
            <a:ext cx="1033236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A provider-wide approach beyond compulsory-school attendance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Shape 5"/>
          <p:cNvSpPr/>
          <p:nvPr/>
        </p:nvSpPr>
        <p:spPr>
          <a:xfrm>
            <a:off x="749880" y="3474720"/>
            <a:ext cx="2880000" cy="65808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Text 6"/>
          <p:cNvSpPr/>
          <p:nvPr/>
        </p:nvSpPr>
        <p:spPr>
          <a:xfrm>
            <a:off x="896040" y="3611880"/>
            <a:ext cx="255996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90 minutes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Shape 7"/>
          <p:cNvSpPr/>
          <p:nvPr/>
        </p:nvSpPr>
        <p:spPr>
          <a:xfrm>
            <a:off x="3822120" y="3474720"/>
            <a:ext cx="3931560" cy="658080"/>
          </a:xfrm>
          <a:prstGeom prst="roundRect">
            <a:avLst>
              <a:gd name="adj" fmla="val 11111"/>
            </a:avLst>
          </a:prstGeom>
          <a:solidFill>
            <a:srgbClr val="eef9f7"/>
          </a:solidFill>
          <a:ln w="12700">
            <a:solidFill>
              <a:srgbClr val="c7e4d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Text 8"/>
          <p:cNvSpPr/>
          <p:nvPr/>
        </p:nvSpPr>
        <p:spPr>
          <a:xfrm>
            <a:off x="3977640" y="3584520"/>
            <a:ext cx="3620520" cy="30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lnSpcReduction="9999"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Sixth forms • Sixth-form colleges • FE colleges • Post-16 providers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Shape 9"/>
          <p:cNvSpPr/>
          <p:nvPr/>
        </p:nvSpPr>
        <p:spPr>
          <a:xfrm>
            <a:off x="749880" y="4617720"/>
            <a:ext cx="10560960" cy="95976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Shape 10"/>
          <p:cNvSpPr/>
          <p:nvPr/>
        </p:nvSpPr>
        <p:spPr>
          <a:xfrm>
            <a:off x="749880" y="4617720"/>
            <a:ext cx="82080" cy="95976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Shape 11"/>
          <p:cNvSpPr/>
          <p:nvPr/>
        </p:nvSpPr>
        <p:spPr>
          <a:xfrm>
            <a:off x="951120" y="481896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Text 12"/>
          <p:cNvSpPr/>
          <p:nvPr/>
        </p:nvSpPr>
        <p:spPr>
          <a:xfrm>
            <a:off x="951120" y="482796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✦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Text 13"/>
          <p:cNvSpPr/>
          <p:nvPr/>
        </p:nvSpPr>
        <p:spPr>
          <a:xfrm>
            <a:off x="1371600" y="4782240"/>
            <a:ext cx="97380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What makes this deck different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Text 14"/>
          <p:cNvSpPr/>
          <p:nvPr/>
        </p:nvSpPr>
        <p:spPr>
          <a:xfrm>
            <a:off x="978480" y="5184720"/>
            <a:ext cx="1010376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Every object is editable: text, activities, diagrams, scenarios, tables and action prompts. Add your logo, local data and policy references before delivery.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Text 15"/>
          <p:cNvSpPr/>
          <p:nvPr/>
        </p:nvSpPr>
        <p:spPr>
          <a:xfrm>
            <a:off x="768240" y="5833800"/>
            <a:ext cx="10515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Attendance • belonging • inclusion • safeguarding • impact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Shape 16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Text 17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Text 18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LEARNING OUTCOMES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By the end, participants will be able to…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Shape 3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Text 4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PPTX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Shape 5"/>
          <p:cNvSpPr/>
          <p:nvPr/>
        </p:nvSpPr>
        <p:spPr>
          <a:xfrm>
            <a:off x="685800" y="205740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Shape 6"/>
          <p:cNvSpPr/>
          <p:nvPr/>
        </p:nvSpPr>
        <p:spPr>
          <a:xfrm>
            <a:off x="896040" y="22129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Text 7"/>
          <p:cNvSpPr/>
          <p:nvPr/>
        </p:nvSpPr>
        <p:spPr>
          <a:xfrm>
            <a:off x="914400" y="22312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Text 8"/>
          <p:cNvSpPr/>
          <p:nvPr/>
        </p:nvSpPr>
        <p:spPr>
          <a:xfrm>
            <a:off x="1371600" y="21672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Connect attendance with engagement, retention, progress and funding evidence.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Shape 9"/>
          <p:cNvSpPr/>
          <p:nvPr/>
        </p:nvSpPr>
        <p:spPr>
          <a:xfrm>
            <a:off x="685800" y="28072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Shape 10"/>
          <p:cNvSpPr/>
          <p:nvPr/>
        </p:nvSpPr>
        <p:spPr>
          <a:xfrm>
            <a:off x="896040" y="29628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" name="Text 11"/>
          <p:cNvSpPr/>
          <p:nvPr/>
        </p:nvSpPr>
        <p:spPr>
          <a:xfrm>
            <a:off x="914400" y="298080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Text 12"/>
          <p:cNvSpPr/>
          <p:nvPr/>
        </p:nvSpPr>
        <p:spPr>
          <a:xfrm>
            <a:off x="1371600" y="29170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Use course/session-level analysis to identify early disengagement.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Shape 13"/>
          <p:cNvSpPr/>
          <p:nvPr/>
        </p:nvSpPr>
        <p:spPr>
          <a:xfrm>
            <a:off x="685800" y="35571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8e5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Shape 14"/>
          <p:cNvSpPr/>
          <p:nvPr/>
        </p:nvSpPr>
        <p:spPr>
          <a:xfrm>
            <a:off x="896040" y="37123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" name="Text 15"/>
          <p:cNvSpPr/>
          <p:nvPr/>
        </p:nvSpPr>
        <p:spPr>
          <a:xfrm>
            <a:off x="914400" y="37306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Text 16"/>
          <p:cNvSpPr/>
          <p:nvPr/>
        </p:nvSpPr>
        <p:spPr>
          <a:xfrm>
            <a:off x="1371600" y="36666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Build support pathways appropriate to 16–19 learners.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Shape 17"/>
          <p:cNvSpPr/>
          <p:nvPr/>
        </p:nvSpPr>
        <p:spPr>
          <a:xfrm>
            <a:off x="685800" y="43066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Shape 18"/>
          <p:cNvSpPr/>
          <p:nvPr/>
        </p:nvSpPr>
        <p:spPr>
          <a:xfrm>
            <a:off x="896040" y="44622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" name="Text 19"/>
          <p:cNvSpPr/>
          <p:nvPr/>
        </p:nvSpPr>
        <p:spPr>
          <a:xfrm>
            <a:off x="914400" y="448056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Text 20"/>
          <p:cNvSpPr/>
          <p:nvPr/>
        </p:nvSpPr>
        <p:spPr>
          <a:xfrm>
            <a:off x="1371600" y="44164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Strengthen governance and curriculum-level accountability.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Shape 21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Text 22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Text 23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THE BIG IDEA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Post-16 attendance should be read alongside engagement and retention.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The strategic question is whether learners are participating, progressing and staying on a suitable programme.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DISCUSSION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Shape 6"/>
          <p:cNvSpPr/>
          <p:nvPr/>
        </p:nvSpPr>
        <p:spPr>
          <a:xfrm>
            <a:off x="68580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Shape 7"/>
          <p:cNvSpPr/>
          <p:nvPr/>
        </p:nvSpPr>
        <p:spPr>
          <a:xfrm>
            <a:off x="685800" y="2011680"/>
            <a:ext cx="82080" cy="182844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Shape 8"/>
          <p:cNvSpPr/>
          <p:nvPr/>
        </p:nvSpPr>
        <p:spPr>
          <a:xfrm>
            <a:off x="887040" y="221292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" name="Text 9"/>
          <p:cNvSpPr/>
          <p:nvPr/>
        </p:nvSpPr>
        <p:spPr>
          <a:xfrm>
            <a:off x="88704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Text 10"/>
          <p:cNvSpPr/>
          <p:nvPr/>
        </p:nvSpPr>
        <p:spPr>
          <a:xfrm>
            <a:off x="130752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Participate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Text 11"/>
          <p:cNvSpPr/>
          <p:nvPr/>
        </p:nvSpPr>
        <p:spPr>
          <a:xfrm>
            <a:off x="91440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Reliable registers and evidence of learning activity.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Shape 12"/>
          <p:cNvSpPr/>
          <p:nvPr/>
        </p:nvSpPr>
        <p:spPr>
          <a:xfrm>
            <a:off x="438912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Shape 13"/>
          <p:cNvSpPr/>
          <p:nvPr/>
        </p:nvSpPr>
        <p:spPr>
          <a:xfrm>
            <a:off x="4389120" y="2011680"/>
            <a:ext cx="82080" cy="182844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" name="Shape 14"/>
          <p:cNvSpPr/>
          <p:nvPr/>
        </p:nvSpPr>
        <p:spPr>
          <a:xfrm>
            <a:off x="4590360" y="221292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" name="Text 15"/>
          <p:cNvSpPr/>
          <p:nvPr/>
        </p:nvSpPr>
        <p:spPr>
          <a:xfrm>
            <a:off x="459036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Text 16"/>
          <p:cNvSpPr/>
          <p:nvPr/>
        </p:nvSpPr>
        <p:spPr>
          <a:xfrm>
            <a:off x="501084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Engage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Text 17"/>
          <p:cNvSpPr/>
          <p:nvPr/>
        </p:nvSpPr>
        <p:spPr>
          <a:xfrm>
            <a:off x="461772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Belonging, course fit, tutoring, support and motivation.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Shape 18"/>
          <p:cNvSpPr/>
          <p:nvPr/>
        </p:nvSpPr>
        <p:spPr>
          <a:xfrm>
            <a:off x="809244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fff8e5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Shape 19"/>
          <p:cNvSpPr/>
          <p:nvPr/>
        </p:nvSpPr>
        <p:spPr>
          <a:xfrm>
            <a:off x="8092440" y="2011680"/>
            <a:ext cx="82080" cy="182844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Shape 20"/>
          <p:cNvSpPr/>
          <p:nvPr/>
        </p:nvSpPr>
        <p:spPr>
          <a:xfrm>
            <a:off x="8293680" y="221292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Text 21"/>
          <p:cNvSpPr/>
          <p:nvPr/>
        </p:nvSpPr>
        <p:spPr>
          <a:xfrm>
            <a:off x="829368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Text 22"/>
          <p:cNvSpPr/>
          <p:nvPr/>
        </p:nvSpPr>
        <p:spPr>
          <a:xfrm>
            <a:off x="871416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Retain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Text 23"/>
          <p:cNvSpPr/>
          <p:nvPr/>
        </p:nvSpPr>
        <p:spPr>
          <a:xfrm>
            <a:off x="832104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Early intervention, transfers, planned breaks and progression.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Text 24"/>
          <p:cNvSpPr/>
          <p:nvPr/>
        </p:nvSpPr>
        <p:spPr>
          <a:xfrm>
            <a:off x="822960" y="4316040"/>
            <a:ext cx="10515240" cy="65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Where does your current system confuse absence with disengagement?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Shape 25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Text 26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Text 27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ROLE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What a strong post-16 system should do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Shape 3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Text 4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PPTX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Shape 5"/>
          <p:cNvSpPr/>
          <p:nvPr/>
        </p:nvSpPr>
        <p:spPr>
          <a:xfrm>
            <a:off x="685800" y="205740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Shape 6"/>
          <p:cNvSpPr/>
          <p:nvPr/>
        </p:nvSpPr>
        <p:spPr>
          <a:xfrm>
            <a:off x="896040" y="22129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" name="Text 7"/>
          <p:cNvSpPr/>
          <p:nvPr/>
        </p:nvSpPr>
        <p:spPr>
          <a:xfrm>
            <a:off x="914400" y="22312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Text 8"/>
          <p:cNvSpPr/>
          <p:nvPr/>
        </p:nvSpPr>
        <p:spPr>
          <a:xfrm>
            <a:off x="1371600" y="21672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Set clear expectations while recognising post-16 learner context and independence.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Shape 9"/>
          <p:cNvSpPr/>
          <p:nvPr/>
        </p:nvSpPr>
        <p:spPr>
          <a:xfrm>
            <a:off x="685800" y="28072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Shape 10"/>
          <p:cNvSpPr/>
          <p:nvPr/>
        </p:nvSpPr>
        <p:spPr>
          <a:xfrm>
            <a:off x="896040" y="29628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" name="Text 11"/>
          <p:cNvSpPr/>
          <p:nvPr/>
        </p:nvSpPr>
        <p:spPr>
          <a:xfrm>
            <a:off x="914400" y="298080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 12"/>
          <p:cNvSpPr/>
          <p:nvPr/>
        </p:nvSpPr>
        <p:spPr>
          <a:xfrm>
            <a:off x="1371600" y="29170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Maintain reliable registers and auditable evidence of participation.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Shape 13"/>
          <p:cNvSpPr/>
          <p:nvPr/>
        </p:nvSpPr>
        <p:spPr>
          <a:xfrm>
            <a:off x="685800" y="35571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8e5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Shape 14"/>
          <p:cNvSpPr/>
          <p:nvPr/>
        </p:nvSpPr>
        <p:spPr>
          <a:xfrm>
            <a:off x="896040" y="37123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" name="Text 15"/>
          <p:cNvSpPr/>
          <p:nvPr/>
        </p:nvSpPr>
        <p:spPr>
          <a:xfrm>
            <a:off x="914400" y="37306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Text 16"/>
          <p:cNvSpPr/>
          <p:nvPr/>
        </p:nvSpPr>
        <p:spPr>
          <a:xfrm>
            <a:off x="1371600" y="36666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Identify withdrawal risk early using attendance plus wider indicators.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Shape 17"/>
          <p:cNvSpPr/>
          <p:nvPr/>
        </p:nvSpPr>
        <p:spPr>
          <a:xfrm>
            <a:off x="685800" y="43066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Shape 18"/>
          <p:cNvSpPr/>
          <p:nvPr/>
        </p:nvSpPr>
        <p:spPr>
          <a:xfrm>
            <a:off x="896040" y="44622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" name="Text 19"/>
          <p:cNvSpPr/>
          <p:nvPr/>
        </p:nvSpPr>
        <p:spPr>
          <a:xfrm>
            <a:off x="914400" y="448056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Text 20"/>
          <p:cNvSpPr/>
          <p:nvPr/>
        </p:nvSpPr>
        <p:spPr>
          <a:xfrm>
            <a:off x="1371600" y="44164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Connect tutoring, safeguarding, SEND, financial support and curriculum response.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Shape 21"/>
          <p:cNvSpPr/>
          <p:nvPr/>
        </p:nvSpPr>
        <p:spPr>
          <a:xfrm>
            <a:off x="685800" y="50565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Shape 22"/>
          <p:cNvSpPr/>
          <p:nvPr/>
        </p:nvSpPr>
        <p:spPr>
          <a:xfrm>
            <a:off x="896040" y="521208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" name="Text 23"/>
          <p:cNvSpPr/>
          <p:nvPr/>
        </p:nvSpPr>
        <p:spPr>
          <a:xfrm>
            <a:off x="914400" y="523044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5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24"/>
          <p:cNvSpPr/>
          <p:nvPr/>
        </p:nvSpPr>
        <p:spPr>
          <a:xfrm>
            <a:off x="1371600" y="516636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Review variation by course, faculty, campus, level and learner group.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Shape 25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26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 27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DATA + EVIDENCE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Build a 16–19 early-warning view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Attendance is one signal among several.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DIAGRAM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Shape 6"/>
          <p:cNvSpPr/>
          <p:nvPr/>
        </p:nvSpPr>
        <p:spPr>
          <a:xfrm>
            <a:off x="71316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Shape 7"/>
          <p:cNvSpPr/>
          <p:nvPr/>
        </p:nvSpPr>
        <p:spPr>
          <a:xfrm>
            <a:off x="713160" y="2030040"/>
            <a:ext cx="82080" cy="187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Shape 8"/>
          <p:cNvSpPr/>
          <p:nvPr/>
        </p:nvSpPr>
        <p:spPr>
          <a:xfrm>
            <a:off x="914400" y="223128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 9"/>
          <p:cNvSpPr/>
          <p:nvPr/>
        </p:nvSpPr>
        <p:spPr>
          <a:xfrm>
            <a:off x="91440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 10"/>
          <p:cNvSpPr/>
          <p:nvPr/>
        </p:nvSpPr>
        <p:spPr>
          <a:xfrm>
            <a:off x="133488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Attendance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 11"/>
          <p:cNvSpPr/>
          <p:nvPr/>
        </p:nvSpPr>
        <p:spPr>
          <a:xfrm>
            <a:off x="94176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Session and course participation.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Shape 12"/>
          <p:cNvSpPr/>
          <p:nvPr/>
        </p:nvSpPr>
        <p:spPr>
          <a:xfrm>
            <a:off x="347472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Shape 13"/>
          <p:cNvSpPr/>
          <p:nvPr/>
        </p:nvSpPr>
        <p:spPr>
          <a:xfrm>
            <a:off x="3474720" y="2030040"/>
            <a:ext cx="82080" cy="18741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" name="Shape 14"/>
          <p:cNvSpPr/>
          <p:nvPr/>
        </p:nvSpPr>
        <p:spPr>
          <a:xfrm>
            <a:off x="3675960" y="223128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 15"/>
          <p:cNvSpPr/>
          <p:nvPr/>
        </p:nvSpPr>
        <p:spPr>
          <a:xfrm>
            <a:off x="367596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 16"/>
          <p:cNvSpPr/>
          <p:nvPr/>
        </p:nvSpPr>
        <p:spPr>
          <a:xfrm>
            <a:off x="409644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Progress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 17"/>
          <p:cNvSpPr/>
          <p:nvPr/>
        </p:nvSpPr>
        <p:spPr>
          <a:xfrm>
            <a:off x="370332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Assessment, English/maths and achievement.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Shape 18"/>
          <p:cNvSpPr/>
          <p:nvPr/>
        </p:nvSpPr>
        <p:spPr>
          <a:xfrm>
            <a:off x="623628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Shape 19"/>
          <p:cNvSpPr/>
          <p:nvPr/>
        </p:nvSpPr>
        <p:spPr>
          <a:xfrm>
            <a:off x="6236280" y="2030040"/>
            <a:ext cx="82080" cy="187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7" name="Shape 20"/>
          <p:cNvSpPr/>
          <p:nvPr/>
        </p:nvSpPr>
        <p:spPr>
          <a:xfrm>
            <a:off x="6437520" y="223128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 21"/>
          <p:cNvSpPr/>
          <p:nvPr/>
        </p:nvSpPr>
        <p:spPr>
          <a:xfrm>
            <a:off x="643752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Text 22"/>
          <p:cNvSpPr/>
          <p:nvPr/>
        </p:nvSpPr>
        <p:spPr>
          <a:xfrm>
            <a:off x="685800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Support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Text 23"/>
          <p:cNvSpPr/>
          <p:nvPr/>
        </p:nvSpPr>
        <p:spPr>
          <a:xfrm>
            <a:off x="646488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Safeguarding, SEND, wellbeing, bursary, transport.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Shape 24"/>
          <p:cNvSpPr/>
          <p:nvPr/>
        </p:nvSpPr>
        <p:spPr>
          <a:xfrm>
            <a:off x="899784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Shape 25"/>
          <p:cNvSpPr/>
          <p:nvPr/>
        </p:nvSpPr>
        <p:spPr>
          <a:xfrm>
            <a:off x="8997840" y="2030040"/>
            <a:ext cx="82080" cy="18741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Shape 26"/>
          <p:cNvSpPr/>
          <p:nvPr/>
        </p:nvSpPr>
        <p:spPr>
          <a:xfrm>
            <a:off x="9198720" y="223128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 27"/>
          <p:cNvSpPr/>
          <p:nvPr/>
        </p:nvSpPr>
        <p:spPr>
          <a:xfrm>
            <a:off x="919872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 28"/>
          <p:cNvSpPr/>
          <p:nvPr/>
        </p:nvSpPr>
        <p:spPr>
          <a:xfrm>
            <a:off x="961956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Retention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Text 29"/>
          <p:cNvSpPr/>
          <p:nvPr/>
        </p:nvSpPr>
        <p:spPr>
          <a:xfrm>
            <a:off x="922644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Transfer, withdrawal risk and destination.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Text 30"/>
          <p:cNvSpPr/>
          <p:nvPr/>
        </p:nvSpPr>
        <p:spPr>
          <a:xfrm>
            <a:off x="777240" y="4407480"/>
            <a:ext cx="10560960" cy="62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The earlier the signal, the more options the provider has.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Shape 31"/>
          <p:cNvSpPr/>
          <p:nvPr/>
        </p:nvSpPr>
        <p:spPr>
          <a:xfrm>
            <a:off x="1234440" y="5166360"/>
            <a:ext cx="9738000" cy="65808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Shape 32"/>
          <p:cNvSpPr/>
          <p:nvPr/>
        </p:nvSpPr>
        <p:spPr>
          <a:xfrm>
            <a:off x="1234440" y="5166360"/>
            <a:ext cx="82080" cy="65808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Shape 33"/>
          <p:cNvSpPr/>
          <p:nvPr/>
        </p:nvSpPr>
        <p:spPr>
          <a:xfrm>
            <a:off x="1435680" y="536760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Text 34"/>
          <p:cNvSpPr/>
          <p:nvPr/>
        </p:nvSpPr>
        <p:spPr>
          <a:xfrm>
            <a:off x="1435680" y="537660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?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Text 35"/>
          <p:cNvSpPr/>
          <p:nvPr/>
        </p:nvSpPr>
        <p:spPr>
          <a:xfrm>
            <a:off x="1856160" y="5330880"/>
            <a:ext cx="89150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Leadership / role question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 36"/>
          <p:cNvSpPr/>
          <p:nvPr/>
        </p:nvSpPr>
        <p:spPr>
          <a:xfrm>
            <a:off x="1463040" y="5678640"/>
            <a:ext cx="9280800" cy="5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 fontScale="40000" lnSpcReduction="1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Which indicator tends to appear first when a learner is at risk of withdrawal?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Shape 37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 38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Text 39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5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APPLIED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Scenario: what would you do next?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Use the scenario to test judgement, sequencing and role clarity.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ACTIVITY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Shape 6"/>
          <p:cNvSpPr/>
          <p:nvPr/>
        </p:nvSpPr>
        <p:spPr>
          <a:xfrm>
            <a:off x="731520" y="2011680"/>
            <a:ext cx="10698120" cy="1416960"/>
          </a:xfrm>
          <a:prstGeom prst="roundRect">
            <a:avLst>
              <a:gd name="adj" fmla="val 5161"/>
            </a:avLst>
          </a:prstGeom>
          <a:solidFill>
            <a:srgbClr val="fff8e5"/>
          </a:solidFill>
          <a:ln w="15240">
            <a:solidFill>
              <a:srgbClr val="e6d7a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Text 7"/>
          <p:cNvSpPr/>
          <p:nvPr/>
        </p:nvSpPr>
        <p:spPr>
          <a:xfrm>
            <a:off x="960120" y="2240280"/>
            <a:ext cx="1024092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 college notices low attendance on one Level 2 programme and a rise in early withdrawals. Staff are contacting students repeatedly, but there is little analysis of timetable, course fit, transport, English/maths or support needs. What should leaders do differently?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Shape 8"/>
          <p:cNvSpPr/>
          <p:nvPr/>
        </p:nvSpPr>
        <p:spPr>
          <a:xfrm>
            <a:off x="73152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Shape 9"/>
          <p:cNvSpPr/>
          <p:nvPr/>
        </p:nvSpPr>
        <p:spPr>
          <a:xfrm>
            <a:off x="731520" y="3794760"/>
            <a:ext cx="82080" cy="14169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 10"/>
          <p:cNvSpPr/>
          <p:nvPr/>
        </p:nvSpPr>
        <p:spPr>
          <a:xfrm>
            <a:off x="96012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1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 11"/>
          <p:cNvSpPr/>
          <p:nvPr/>
        </p:nvSpPr>
        <p:spPr>
          <a:xfrm>
            <a:off x="96012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do you know — and what are you assuming?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Shape 12"/>
          <p:cNvSpPr/>
          <p:nvPr/>
        </p:nvSpPr>
        <p:spPr>
          <a:xfrm>
            <a:off x="345636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Shape 13"/>
          <p:cNvSpPr/>
          <p:nvPr/>
        </p:nvSpPr>
        <p:spPr>
          <a:xfrm>
            <a:off x="3456360" y="3794760"/>
            <a:ext cx="82080" cy="14169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 14"/>
          <p:cNvSpPr/>
          <p:nvPr/>
        </p:nvSpPr>
        <p:spPr>
          <a:xfrm>
            <a:off x="368496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2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 15"/>
          <p:cNvSpPr/>
          <p:nvPr/>
        </p:nvSpPr>
        <p:spPr>
          <a:xfrm>
            <a:off x="368496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is the first proportionate action?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Shape 16"/>
          <p:cNvSpPr/>
          <p:nvPr/>
        </p:nvSpPr>
        <p:spPr>
          <a:xfrm>
            <a:off x="618120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Shape 17"/>
          <p:cNvSpPr/>
          <p:nvPr/>
        </p:nvSpPr>
        <p:spPr>
          <a:xfrm>
            <a:off x="6181200" y="3794760"/>
            <a:ext cx="82080" cy="14169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 18"/>
          <p:cNvSpPr/>
          <p:nvPr/>
        </p:nvSpPr>
        <p:spPr>
          <a:xfrm>
            <a:off x="640980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3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 19"/>
          <p:cNvSpPr/>
          <p:nvPr/>
        </p:nvSpPr>
        <p:spPr>
          <a:xfrm>
            <a:off x="640980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evidence would change your decision?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Shape 20"/>
          <p:cNvSpPr/>
          <p:nvPr/>
        </p:nvSpPr>
        <p:spPr>
          <a:xfrm>
            <a:off x="890640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Shape 21"/>
          <p:cNvSpPr/>
          <p:nvPr/>
        </p:nvSpPr>
        <p:spPr>
          <a:xfrm>
            <a:off x="8906400" y="3794760"/>
            <a:ext cx="82080" cy="14169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 22"/>
          <p:cNvSpPr/>
          <p:nvPr/>
        </p:nvSpPr>
        <p:spPr>
          <a:xfrm>
            <a:off x="913500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4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 23"/>
          <p:cNvSpPr/>
          <p:nvPr/>
        </p:nvSpPr>
        <p:spPr>
          <a:xfrm>
            <a:off x="913500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Who else needs to be involved?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Shape 24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 25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 26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6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5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TOOL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Six-week post-16 risk scan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Adapt indicators to your MIS and curriculum model.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TOOL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Shape 6"/>
          <p:cNvSpPr/>
          <p:nvPr/>
        </p:nvSpPr>
        <p:spPr>
          <a:xfrm>
            <a:off x="822960" y="199332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Text 7"/>
          <p:cNvSpPr/>
          <p:nvPr/>
        </p:nvSpPr>
        <p:spPr>
          <a:xfrm>
            <a:off x="1005840" y="213048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Text 8"/>
          <p:cNvSpPr/>
          <p:nvPr/>
        </p:nvSpPr>
        <p:spPr>
          <a:xfrm>
            <a:off x="1508760" y="210312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Identify course/session attendance deterioration.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Shape 9"/>
          <p:cNvSpPr/>
          <p:nvPr/>
        </p:nvSpPr>
        <p:spPr>
          <a:xfrm>
            <a:off x="822960" y="276156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Text 10"/>
          <p:cNvSpPr/>
          <p:nvPr/>
        </p:nvSpPr>
        <p:spPr>
          <a:xfrm>
            <a:off x="1005840" y="289872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Text 11"/>
          <p:cNvSpPr/>
          <p:nvPr/>
        </p:nvSpPr>
        <p:spPr>
          <a:xfrm>
            <a:off x="1508760" y="287136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Add progress, tutor concern and support flags.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Shape 12"/>
          <p:cNvSpPr/>
          <p:nvPr/>
        </p:nvSpPr>
        <p:spPr>
          <a:xfrm>
            <a:off x="822960" y="352944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Text 13"/>
          <p:cNvSpPr/>
          <p:nvPr/>
        </p:nvSpPr>
        <p:spPr>
          <a:xfrm>
            <a:off x="1005840" y="366660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Text 14"/>
          <p:cNvSpPr/>
          <p:nvPr/>
        </p:nvSpPr>
        <p:spPr>
          <a:xfrm>
            <a:off x="1508760" y="363924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Review course fit, timetable, transport and financial barriers.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Shape 15"/>
          <p:cNvSpPr/>
          <p:nvPr/>
        </p:nvSpPr>
        <p:spPr>
          <a:xfrm>
            <a:off x="822960" y="429768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Text 16"/>
          <p:cNvSpPr/>
          <p:nvPr/>
        </p:nvSpPr>
        <p:spPr>
          <a:xfrm>
            <a:off x="1005840" y="443484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Text 17"/>
          <p:cNvSpPr/>
          <p:nvPr/>
        </p:nvSpPr>
        <p:spPr>
          <a:xfrm>
            <a:off x="1508760" y="440748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Agree re-engagement, transfer or support actions before exit decisions.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Shape 18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Text 19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 20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7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6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TRANSFER TO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Your 30-day action plan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Finish with a small number of visible commitments.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WORKSHEET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Shape 6"/>
          <p:cNvSpPr/>
          <p:nvPr/>
        </p:nvSpPr>
        <p:spPr>
          <a:xfrm>
            <a:off x="685800" y="1965960"/>
            <a:ext cx="4708800" cy="438480"/>
          </a:xfrm>
          <a:prstGeom prst="rect">
            <a:avLst/>
          </a:prstGeom>
          <a:solidFill>
            <a:srgbClr val="5c3b7d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 7"/>
          <p:cNvSpPr/>
          <p:nvPr/>
        </p:nvSpPr>
        <p:spPr>
          <a:xfrm>
            <a:off x="758880" y="2030040"/>
            <a:ext cx="45626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Action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Shape 8"/>
          <p:cNvSpPr/>
          <p:nvPr/>
        </p:nvSpPr>
        <p:spPr>
          <a:xfrm>
            <a:off x="5394960" y="1965960"/>
            <a:ext cx="182844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4" name="Text 9"/>
          <p:cNvSpPr/>
          <p:nvPr/>
        </p:nvSpPr>
        <p:spPr>
          <a:xfrm>
            <a:off x="5468040" y="2030040"/>
            <a:ext cx="16822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Owner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Shape 10"/>
          <p:cNvSpPr/>
          <p:nvPr/>
        </p:nvSpPr>
        <p:spPr>
          <a:xfrm>
            <a:off x="7223760" y="1965960"/>
            <a:ext cx="155412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6" name="Text 11"/>
          <p:cNvSpPr/>
          <p:nvPr/>
        </p:nvSpPr>
        <p:spPr>
          <a:xfrm>
            <a:off x="7296840" y="2030040"/>
            <a:ext cx="140796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By when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Shape 12"/>
          <p:cNvSpPr/>
          <p:nvPr/>
        </p:nvSpPr>
        <p:spPr>
          <a:xfrm>
            <a:off x="8778240" y="1965960"/>
            <a:ext cx="274284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8" name="Text 13"/>
          <p:cNvSpPr/>
          <p:nvPr/>
        </p:nvSpPr>
        <p:spPr>
          <a:xfrm>
            <a:off x="8851320" y="2030040"/>
            <a:ext cx="25966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Evidence of impact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Shape 14"/>
          <p:cNvSpPr/>
          <p:nvPr/>
        </p:nvSpPr>
        <p:spPr>
          <a:xfrm>
            <a:off x="685800" y="2404800"/>
            <a:ext cx="470880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Shape 15"/>
          <p:cNvSpPr/>
          <p:nvPr/>
        </p:nvSpPr>
        <p:spPr>
          <a:xfrm>
            <a:off x="5394960" y="2404800"/>
            <a:ext cx="18284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Shape 16"/>
          <p:cNvSpPr/>
          <p:nvPr/>
        </p:nvSpPr>
        <p:spPr>
          <a:xfrm>
            <a:off x="7223760" y="2404800"/>
            <a:ext cx="155412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Shape 17"/>
          <p:cNvSpPr/>
          <p:nvPr/>
        </p:nvSpPr>
        <p:spPr>
          <a:xfrm>
            <a:off x="8778240" y="2404800"/>
            <a:ext cx="27428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Shape 18"/>
          <p:cNvSpPr/>
          <p:nvPr/>
        </p:nvSpPr>
        <p:spPr>
          <a:xfrm>
            <a:off x="685800" y="3117960"/>
            <a:ext cx="470880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Shape 19"/>
          <p:cNvSpPr/>
          <p:nvPr/>
        </p:nvSpPr>
        <p:spPr>
          <a:xfrm>
            <a:off x="5394960" y="3117960"/>
            <a:ext cx="18284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Shape 20"/>
          <p:cNvSpPr/>
          <p:nvPr/>
        </p:nvSpPr>
        <p:spPr>
          <a:xfrm>
            <a:off x="7223760" y="3117960"/>
            <a:ext cx="155412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Shape 21"/>
          <p:cNvSpPr/>
          <p:nvPr/>
        </p:nvSpPr>
        <p:spPr>
          <a:xfrm>
            <a:off x="8778240" y="3117960"/>
            <a:ext cx="27428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Shape 22"/>
          <p:cNvSpPr/>
          <p:nvPr/>
        </p:nvSpPr>
        <p:spPr>
          <a:xfrm>
            <a:off x="685800" y="3831480"/>
            <a:ext cx="470880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Shape 23"/>
          <p:cNvSpPr/>
          <p:nvPr/>
        </p:nvSpPr>
        <p:spPr>
          <a:xfrm>
            <a:off x="5394960" y="3831480"/>
            <a:ext cx="18284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Shape 24"/>
          <p:cNvSpPr/>
          <p:nvPr/>
        </p:nvSpPr>
        <p:spPr>
          <a:xfrm>
            <a:off x="7223760" y="3831480"/>
            <a:ext cx="155412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Shape 25"/>
          <p:cNvSpPr/>
          <p:nvPr/>
        </p:nvSpPr>
        <p:spPr>
          <a:xfrm>
            <a:off x="8778240" y="3831480"/>
            <a:ext cx="27428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Shape 26"/>
          <p:cNvSpPr/>
          <p:nvPr/>
        </p:nvSpPr>
        <p:spPr>
          <a:xfrm>
            <a:off x="685800" y="4544640"/>
            <a:ext cx="470880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Shape 27"/>
          <p:cNvSpPr/>
          <p:nvPr/>
        </p:nvSpPr>
        <p:spPr>
          <a:xfrm>
            <a:off x="5394960" y="4544640"/>
            <a:ext cx="18284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Shape 28"/>
          <p:cNvSpPr/>
          <p:nvPr/>
        </p:nvSpPr>
        <p:spPr>
          <a:xfrm>
            <a:off x="7223760" y="4544640"/>
            <a:ext cx="155412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Shape 29"/>
          <p:cNvSpPr/>
          <p:nvPr/>
        </p:nvSpPr>
        <p:spPr>
          <a:xfrm>
            <a:off x="8778240" y="4544640"/>
            <a:ext cx="27428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Text 30"/>
          <p:cNvSpPr/>
          <p:nvPr/>
        </p:nvSpPr>
        <p:spPr>
          <a:xfrm>
            <a:off x="713160" y="5513760"/>
            <a:ext cx="18284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30-day commitment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Text 31"/>
          <p:cNvSpPr/>
          <p:nvPr/>
        </p:nvSpPr>
        <p:spPr>
          <a:xfrm>
            <a:off x="713160" y="5833800"/>
            <a:ext cx="10515240" cy="43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Choose one course or cohort for a six-week attendance–engagement–retention review.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Shape 32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Text 33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Text 34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8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1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KEEP IT CURRENT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Official reference points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The deck is editable; refresh local policy and national links before use.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LIVE LINKS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Shape 6"/>
          <p:cNvSpPr/>
          <p:nvPr/>
        </p:nvSpPr>
        <p:spPr>
          <a:xfrm>
            <a:off x="731520" y="193860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Text 7"/>
          <p:cNvSpPr/>
          <p:nvPr/>
        </p:nvSpPr>
        <p:spPr>
          <a:xfrm>
            <a:off x="960120" y="204840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1"/>
              </a:rPr>
              <a:t>DfE • Keeping children safe in education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Shape 8"/>
          <p:cNvSpPr/>
          <p:nvPr/>
        </p:nvSpPr>
        <p:spPr>
          <a:xfrm>
            <a:off x="731520" y="250560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Text 9"/>
          <p:cNvSpPr/>
          <p:nvPr/>
        </p:nvSpPr>
        <p:spPr>
          <a:xfrm>
            <a:off x="960120" y="2615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2"/>
              </a:rPr>
              <a:t>Ofsted • School inspection toolkit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Shape 10"/>
          <p:cNvSpPr/>
          <p:nvPr/>
        </p:nvSpPr>
        <p:spPr>
          <a:xfrm>
            <a:off x="731520" y="3072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Text 11"/>
          <p:cNvSpPr/>
          <p:nvPr/>
        </p:nvSpPr>
        <p:spPr>
          <a:xfrm>
            <a:off x="960120" y="3182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3"/>
              </a:rPr>
              <a:t>Ofsted • FE and skills inspection toolkit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Shape 12"/>
          <p:cNvSpPr/>
          <p:nvPr/>
        </p:nvSpPr>
        <p:spPr>
          <a:xfrm>
            <a:off x="731520" y="3639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Text 13"/>
          <p:cNvSpPr/>
          <p:nvPr/>
        </p:nvSpPr>
        <p:spPr>
          <a:xfrm>
            <a:off x="960120" y="3749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4"/>
              </a:rPr>
              <a:t>DfE • 16 to 19 study programmes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Shape 14"/>
          <p:cNvSpPr/>
          <p:nvPr/>
        </p:nvSpPr>
        <p:spPr>
          <a:xfrm>
            <a:off x="731520" y="4206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Text 15"/>
          <p:cNvSpPr/>
          <p:nvPr/>
        </p:nvSpPr>
        <p:spPr>
          <a:xfrm>
            <a:off x="960120" y="4316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5"/>
              </a:rPr>
              <a:t>DfE • 16 to 19 funding rules 2026–27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Text 16"/>
          <p:cNvSpPr/>
          <p:nvPr/>
        </p:nvSpPr>
        <p:spPr>
          <a:xfrm>
            <a:off x="749880" y="5806440"/>
            <a:ext cx="10515240" cy="47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principle: use guidance as a floor, then build local practice around context, evidence and impact.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Shape 17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Text 18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Text 19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9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LibreOffice/25.2.3.2$Linux_X86_64 LibreOffice_project/520$Build-2</Application>
  <AppVersion>15.0000</AppVersion>
  <Words>0</Words>
  <Paragraphs>0</Paragraphs>
  <Company>National Attendance Portal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2026-08-21T14:06:41Z</dcterms:created>
  <dc:creator>National Attendance Portal</dc:creator>
  <dc:description/>
  <dc:language>en-US</dc:language>
  <cp:lastModifiedBy>National Attendance Portal</cp:lastModifiedBy>
  <dcterms:modified xsi:type="dcterms:W3CDTF">2026-08-21T14:06:41Z</dcterms:modified>
  <cp:revision>1</cp:revision>
  <dc:subject>Editable attendance training</dc:subject>
  <dc:title>FE &amp; Post-16 Attendance, Engagement &amp; Retention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9</vt:r8>
  </property>
  <property fmtid="{D5CDD505-2E9C-101B-9397-08002B2CF9AE}" pid="3" name="PresentationFormat">
    <vt:lpwstr>On-screen Show (16:9)</vt:lpwstr>
  </property>
  <property fmtid="{D5CDD505-2E9C-101B-9397-08002B2CF9AE}" pid="4" name="Slides">
    <vt:r8>9</vt:r8>
  </property>
</Properties>
</file>