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E24388B7-A1E9-49C9-B56A-57E71F43D36B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F0F78D8-C96E-4517-A2DD-513136C5304A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F3C4AB1-26CC-4E64-B679-6816049EDC3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156C90F-A98E-4549-9D03-7F4D31BC539D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06EC5ED-F74E-4F1A-886F-C644A7F92AC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C012AD8-01E4-4DEE-B318-372987BFB30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9E73B36-44B5-4B2C-A549-5833F6EA7B8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D496CE8-181A-45F3-909D-6448B686139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7D4457-15E5-41F4-868B-044B285CAF5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0E36F97-C0A3-4AEB-B849-CEAB9C800BDC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www.gov.uk/government/publications/working-together-to-improve-school-attendance" TargetMode="External"/><Relationship Id="rId2" Type="http://schemas.openxmlformats.org/officeDocument/2006/relationships/hyperlink" Target="https://www.gov.uk/government/publications/rise-support-for-improving-attendance-in-schools/rise-attendance-improvement" TargetMode="External"/><Relationship Id="rId3" Type="http://schemas.openxmlformats.org/officeDocument/2006/relationships/hyperlink" Target="https://www.gov.uk/government/publications/communicating-with-parents-about-school-attendance" TargetMode="External"/><Relationship Id="rId4" Type="http://schemas.openxmlformats.org/officeDocument/2006/relationships/hyperlink" Target="https://www.gov.uk/government/publications/keeping-children-safe-in-education--2" TargetMode="External"/><Relationship Id="rId5" Type="http://schemas.openxmlformats.org/officeDocument/2006/relationships/hyperlink" Target="https://www.gov.uk/government/publications/school-inspection-toolkit-operating-guide-and-information" TargetMode="External"/><Relationship Id="rId6" Type="http://schemas.openxmlformats.org/officeDocument/2006/relationships/hyperlink" Target="https://www.gov.uk/government/publications/further-education-and-skills-inspection-toolkit-operating-guide-and-information" TargetMode="External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2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>
            <a:off x="658440" y="640080"/>
            <a:ext cx="2194200" cy="34704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Text 2"/>
          <p:cNvSpPr/>
          <p:nvPr/>
        </p:nvSpPr>
        <p:spPr>
          <a:xfrm>
            <a:off x="749880" y="685800"/>
            <a:ext cx="20113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ULTRA PREMIUM TRAINING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731520" y="1325880"/>
            <a:ext cx="1078956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Family Support Worker: Removing Barriers to Attendance</a:t>
            </a:r>
            <a:endParaRPr b="0" lang="en-US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4"/>
          <p:cNvSpPr/>
          <p:nvPr/>
        </p:nvSpPr>
        <p:spPr>
          <a:xfrm>
            <a:off x="749880" y="2514600"/>
            <a:ext cx="1033236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Practical, relational, multi-agency support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5"/>
          <p:cNvSpPr/>
          <p:nvPr/>
        </p:nvSpPr>
        <p:spPr>
          <a:xfrm>
            <a:off x="749880" y="3474720"/>
            <a:ext cx="2880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6"/>
          <p:cNvSpPr/>
          <p:nvPr/>
        </p:nvSpPr>
        <p:spPr>
          <a:xfrm>
            <a:off x="896040" y="3611880"/>
            <a:ext cx="25599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90 minutes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3822120" y="3474720"/>
            <a:ext cx="3931560" cy="658080"/>
          </a:xfrm>
          <a:prstGeom prst="roundRect">
            <a:avLst>
              <a:gd name="adj" fmla="val 11111"/>
            </a:avLst>
          </a:prstGeom>
          <a:solidFill>
            <a:srgbClr val="eef9f7"/>
          </a:solidFill>
          <a:ln w="12700">
            <a:solidFill>
              <a:srgbClr val="c7e4d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3977640" y="3584520"/>
            <a:ext cx="3620520" cy="30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Family support • Early help • Pastoral teams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749880" y="4617720"/>
            <a:ext cx="10560960" cy="95976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10"/>
          <p:cNvSpPr/>
          <p:nvPr/>
        </p:nvSpPr>
        <p:spPr>
          <a:xfrm>
            <a:off x="749880" y="4617720"/>
            <a:ext cx="82080" cy="95976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951120" y="481896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951120" y="482796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✦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13"/>
          <p:cNvSpPr/>
          <p:nvPr/>
        </p:nvSpPr>
        <p:spPr>
          <a:xfrm>
            <a:off x="1371600" y="4782240"/>
            <a:ext cx="97380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makes this deck different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4"/>
          <p:cNvSpPr/>
          <p:nvPr/>
        </p:nvSpPr>
        <p:spPr>
          <a:xfrm>
            <a:off x="978480" y="5184720"/>
            <a:ext cx="101037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Every object is editable: text, activities, diagrams, scenarios, tables and action prompts. Add your logo, local data and policy references before delivery.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768240" y="5833800"/>
            <a:ext cx="10515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• belonging • inclusion • safeguarding • impact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LEARNING OUTCOMES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By the end, participants will be able to…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Explore barriers without blame or premature assumptions.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Turn family and child voice into practical support.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Coordinate small, measurable actions across services.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Review whether support is actually reducing friction.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21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22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23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THE BIG IDEA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The useful question is often not “Why won’t they attend?” but “What is making attendance hard?”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Family support works best when it reduces real friction and builds trust.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DISCUSSION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6"/>
          <p:cNvSpPr/>
          <p:nvPr/>
        </p:nvSpPr>
        <p:spPr>
          <a:xfrm>
            <a:off x="68580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7"/>
          <p:cNvSpPr/>
          <p:nvPr/>
        </p:nvSpPr>
        <p:spPr>
          <a:xfrm>
            <a:off x="685800" y="2011680"/>
            <a:ext cx="82080" cy="182844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8"/>
          <p:cNvSpPr/>
          <p:nvPr/>
        </p:nvSpPr>
        <p:spPr>
          <a:xfrm>
            <a:off x="887040" y="221292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9"/>
          <p:cNvSpPr/>
          <p:nvPr/>
        </p:nvSpPr>
        <p:spPr>
          <a:xfrm>
            <a:off x="88704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10"/>
          <p:cNvSpPr/>
          <p:nvPr/>
        </p:nvSpPr>
        <p:spPr>
          <a:xfrm>
            <a:off x="130752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Listen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11"/>
          <p:cNvSpPr/>
          <p:nvPr/>
        </p:nvSpPr>
        <p:spPr>
          <a:xfrm>
            <a:off x="91440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Understand the morning, journey, school day and home context.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2"/>
          <p:cNvSpPr/>
          <p:nvPr/>
        </p:nvSpPr>
        <p:spPr>
          <a:xfrm>
            <a:off x="438912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3"/>
          <p:cNvSpPr/>
          <p:nvPr/>
        </p:nvSpPr>
        <p:spPr>
          <a:xfrm>
            <a:off x="4389120" y="2011680"/>
            <a:ext cx="82080" cy="182844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14"/>
          <p:cNvSpPr/>
          <p:nvPr/>
        </p:nvSpPr>
        <p:spPr>
          <a:xfrm>
            <a:off x="4590360" y="221292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5"/>
          <p:cNvSpPr/>
          <p:nvPr/>
        </p:nvSpPr>
        <p:spPr>
          <a:xfrm>
            <a:off x="459036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6"/>
          <p:cNvSpPr/>
          <p:nvPr/>
        </p:nvSpPr>
        <p:spPr>
          <a:xfrm>
            <a:off x="501084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Reduce friction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17"/>
          <p:cNvSpPr/>
          <p:nvPr/>
        </p:nvSpPr>
        <p:spPr>
          <a:xfrm>
            <a:off x="461772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Target the specific practical or emotional barrier.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18"/>
          <p:cNvSpPr/>
          <p:nvPr/>
        </p:nvSpPr>
        <p:spPr>
          <a:xfrm>
            <a:off x="809244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ff8e5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19"/>
          <p:cNvSpPr/>
          <p:nvPr/>
        </p:nvSpPr>
        <p:spPr>
          <a:xfrm>
            <a:off x="8092440" y="2011680"/>
            <a:ext cx="82080" cy="182844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20"/>
          <p:cNvSpPr/>
          <p:nvPr/>
        </p:nvSpPr>
        <p:spPr>
          <a:xfrm>
            <a:off x="8293680" y="221292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21"/>
          <p:cNvSpPr/>
          <p:nvPr/>
        </p:nvSpPr>
        <p:spPr>
          <a:xfrm>
            <a:off x="829368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22"/>
          <p:cNvSpPr/>
          <p:nvPr/>
        </p:nvSpPr>
        <p:spPr>
          <a:xfrm>
            <a:off x="871416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Coordinate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23"/>
          <p:cNvSpPr/>
          <p:nvPr/>
        </p:nvSpPr>
        <p:spPr>
          <a:xfrm>
            <a:off x="832104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One plan, named owners, simple measures and a review date.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24"/>
          <p:cNvSpPr/>
          <p:nvPr/>
        </p:nvSpPr>
        <p:spPr>
          <a:xfrm>
            <a:off x="822960" y="4316040"/>
            <a:ext cx="1051524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Which barrier can be made 10% easier this week?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ROLE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Family support that improves attendance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Use strengths-based, non-blaming conversations.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Include the child/young person perspective, not only adult interpretation.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Map practical factors such as transport, sleep, caring, finance and housing.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Connect with school, health, SEND, safeguarding and community support.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21"/>
          <p:cNvSpPr/>
          <p:nvPr/>
        </p:nvSpPr>
        <p:spPr>
          <a:xfrm>
            <a:off x="685800" y="50565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22"/>
          <p:cNvSpPr/>
          <p:nvPr/>
        </p:nvSpPr>
        <p:spPr>
          <a:xfrm>
            <a:off x="896040" y="521208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3"/>
          <p:cNvSpPr/>
          <p:nvPr/>
        </p:nvSpPr>
        <p:spPr>
          <a:xfrm>
            <a:off x="914400" y="523044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24"/>
          <p:cNvSpPr/>
          <p:nvPr/>
        </p:nvSpPr>
        <p:spPr>
          <a:xfrm>
            <a:off x="1371600" y="516636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Track whether actions change the lived experience of attending.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DATA + EVIDENCE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Measure more than percentage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Early progress may show up before attendance improves significantly.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DIAGRAM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6"/>
          <p:cNvSpPr/>
          <p:nvPr/>
        </p:nvSpPr>
        <p:spPr>
          <a:xfrm>
            <a:off x="71316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7"/>
          <p:cNvSpPr/>
          <p:nvPr/>
        </p:nvSpPr>
        <p:spPr>
          <a:xfrm>
            <a:off x="71316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8"/>
          <p:cNvSpPr/>
          <p:nvPr/>
        </p:nvSpPr>
        <p:spPr>
          <a:xfrm>
            <a:off x="91440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9"/>
          <p:cNvSpPr/>
          <p:nvPr/>
        </p:nvSpPr>
        <p:spPr>
          <a:xfrm>
            <a:off x="91440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0"/>
          <p:cNvSpPr/>
          <p:nvPr/>
        </p:nvSpPr>
        <p:spPr>
          <a:xfrm>
            <a:off x="133488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Routine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11"/>
          <p:cNvSpPr/>
          <p:nvPr/>
        </p:nvSpPr>
        <p:spPr>
          <a:xfrm>
            <a:off x="94176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Fewer morning conflicts or late starts.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2"/>
          <p:cNvSpPr/>
          <p:nvPr/>
        </p:nvSpPr>
        <p:spPr>
          <a:xfrm>
            <a:off x="347472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13"/>
          <p:cNvSpPr/>
          <p:nvPr/>
        </p:nvSpPr>
        <p:spPr>
          <a:xfrm>
            <a:off x="347472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4"/>
          <p:cNvSpPr/>
          <p:nvPr/>
        </p:nvSpPr>
        <p:spPr>
          <a:xfrm>
            <a:off x="367596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5"/>
          <p:cNvSpPr/>
          <p:nvPr/>
        </p:nvSpPr>
        <p:spPr>
          <a:xfrm>
            <a:off x="367596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6"/>
          <p:cNvSpPr/>
          <p:nvPr/>
        </p:nvSpPr>
        <p:spPr>
          <a:xfrm>
            <a:off x="409644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Engagement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17"/>
          <p:cNvSpPr/>
          <p:nvPr/>
        </p:nvSpPr>
        <p:spPr>
          <a:xfrm>
            <a:off x="370332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More positive contact with school/college.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18"/>
          <p:cNvSpPr/>
          <p:nvPr/>
        </p:nvSpPr>
        <p:spPr>
          <a:xfrm>
            <a:off x="623628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19"/>
          <p:cNvSpPr/>
          <p:nvPr/>
        </p:nvSpPr>
        <p:spPr>
          <a:xfrm>
            <a:off x="623628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Shape 20"/>
          <p:cNvSpPr/>
          <p:nvPr/>
        </p:nvSpPr>
        <p:spPr>
          <a:xfrm>
            <a:off x="643752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21"/>
          <p:cNvSpPr/>
          <p:nvPr/>
        </p:nvSpPr>
        <p:spPr>
          <a:xfrm>
            <a:off x="64375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22"/>
          <p:cNvSpPr/>
          <p:nvPr/>
        </p:nvSpPr>
        <p:spPr>
          <a:xfrm>
            <a:off x="685800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Belonging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23"/>
          <p:cNvSpPr/>
          <p:nvPr/>
        </p:nvSpPr>
        <p:spPr>
          <a:xfrm>
            <a:off x="646488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Trusted adults, peers and safe spaces.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24"/>
          <p:cNvSpPr/>
          <p:nvPr/>
        </p:nvSpPr>
        <p:spPr>
          <a:xfrm>
            <a:off x="899784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25"/>
          <p:cNvSpPr/>
          <p:nvPr/>
        </p:nvSpPr>
        <p:spPr>
          <a:xfrm>
            <a:off x="899784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26"/>
          <p:cNvSpPr/>
          <p:nvPr/>
        </p:nvSpPr>
        <p:spPr>
          <a:xfrm>
            <a:off x="919872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27"/>
          <p:cNvSpPr/>
          <p:nvPr/>
        </p:nvSpPr>
        <p:spPr>
          <a:xfrm>
            <a:off x="91987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28"/>
          <p:cNvSpPr/>
          <p:nvPr/>
        </p:nvSpPr>
        <p:spPr>
          <a:xfrm>
            <a:off x="961956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Attendance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29"/>
          <p:cNvSpPr/>
          <p:nvPr/>
        </p:nvSpPr>
        <p:spPr>
          <a:xfrm>
            <a:off x="922644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Improving days, sessions or sustained return.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30"/>
          <p:cNvSpPr/>
          <p:nvPr/>
        </p:nvSpPr>
        <p:spPr>
          <a:xfrm>
            <a:off x="777240" y="4407480"/>
            <a:ext cx="10560960" cy="62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Progress measures should reflect the barrier you are trying to change.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31"/>
          <p:cNvSpPr/>
          <p:nvPr/>
        </p:nvSpPr>
        <p:spPr>
          <a:xfrm>
            <a:off x="1234440" y="5166360"/>
            <a:ext cx="9738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32"/>
          <p:cNvSpPr/>
          <p:nvPr/>
        </p:nvSpPr>
        <p:spPr>
          <a:xfrm>
            <a:off x="1234440" y="5166360"/>
            <a:ext cx="82080" cy="65808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33"/>
          <p:cNvSpPr/>
          <p:nvPr/>
        </p:nvSpPr>
        <p:spPr>
          <a:xfrm>
            <a:off x="1435680" y="536760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34"/>
          <p:cNvSpPr/>
          <p:nvPr/>
        </p:nvSpPr>
        <p:spPr>
          <a:xfrm>
            <a:off x="1435680" y="537660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35"/>
          <p:cNvSpPr/>
          <p:nvPr/>
        </p:nvSpPr>
        <p:spPr>
          <a:xfrm>
            <a:off x="1856160" y="5330880"/>
            <a:ext cx="89150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Leadership / role question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36"/>
          <p:cNvSpPr/>
          <p:nvPr/>
        </p:nvSpPr>
        <p:spPr>
          <a:xfrm>
            <a:off x="1463040" y="5678640"/>
            <a:ext cx="9280800" cy="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 fontScale="400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small outcome would tell the family the plan is helping?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37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38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39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APPLIED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Scenario: what would you do next?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Use the scenario to test judgement, sequencing and role clarity.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ACTIVITY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6"/>
          <p:cNvSpPr/>
          <p:nvPr/>
        </p:nvSpPr>
        <p:spPr>
          <a:xfrm>
            <a:off x="731520" y="2011680"/>
            <a:ext cx="10698120" cy="1416960"/>
          </a:xfrm>
          <a:prstGeom prst="roundRect">
            <a:avLst>
              <a:gd name="adj" fmla="val 5161"/>
            </a:avLst>
          </a:prstGeom>
          <a:solidFill>
            <a:srgbClr val="fff8e5"/>
          </a:solidFill>
          <a:ln w="15240">
            <a:solidFill>
              <a:srgbClr val="e6d7a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7"/>
          <p:cNvSpPr/>
          <p:nvPr/>
        </p:nvSpPr>
        <p:spPr>
          <a:xfrm>
            <a:off x="960120" y="2240280"/>
            <a:ext cx="102409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 parent says every morning ends in conflict and that school “doesn’t understand”. The child has asthma, friendship difficulties and a long bus journey. Where should the family support worker start?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8"/>
          <p:cNvSpPr/>
          <p:nvPr/>
        </p:nvSpPr>
        <p:spPr>
          <a:xfrm>
            <a:off x="73152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9"/>
          <p:cNvSpPr/>
          <p:nvPr/>
        </p:nvSpPr>
        <p:spPr>
          <a:xfrm>
            <a:off x="73152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10"/>
          <p:cNvSpPr/>
          <p:nvPr/>
        </p:nvSpPr>
        <p:spPr>
          <a:xfrm>
            <a:off x="96012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1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11"/>
          <p:cNvSpPr/>
          <p:nvPr/>
        </p:nvSpPr>
        <p:spPr>
          <a:xfrm>
            <a:off x="96012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do you know — and what are you assuming?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12"/>
          <p:cNvSpPr/>
          <p:nvPr/>
        </p:nvSpPr>
        <p:spPr>
          <a:xfrm>
            <a:off x="345636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13"/>
          <p:cNvSpPr/>
          <p:nvPr/>
        </p:nvSpPr>
        <p:spPr>
          <a:xfrm>
            <a:off x="345636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4"/>
          <p:cNvSpPr/>
          <p:nvPr/>
        </p:nvSpPr>
        <p:spPr>
          <a:xfrm>
            <a:off x="368496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2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5"/>
          <p:cNvSpPr/>
          <p:nvPr/>
        </p:nvSpPr>
        <p:spPr>
          <a:xfrm>
            <a:off x="368496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the first proportionate action?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16"/>
          <p:cNvSpPr/>
          <p:nvPr/>
        </p:nvSpPr>
        <p:spPr>
          <a:xfrm>
            <a:off x="61812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7"/>
          <p:cNvSpPr/>
          <p:nvPr/>
        </p:nvSpPr>
        <p:spPr>
          <a:xfrm>
            <a:off x="618120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8"/>
          <p:cNvSpPr/>
          <p:nvPr/>
        </p:nvSpPr>
        <p:spPr>
          <a:xfrm>
            <a:off x="64098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3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9"/>
          <p:cNvSpPr/>
          <p:nvPr/>
        </p:nvSpPr>
        <p:spPr>
          <a:xfrm>
            <a:off x="64098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evidence would change your decision?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Shape 20"/>
          <p:cNvSpPr/>
          <p:nvPr/>
        </p:nvSpPr>
        <p:spPr>
          <a:xfrm>
            <a:off x="89064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21"/>
          <p:cNvSpPr/>
          <p:nvPr/>
        </p:nvSpPr>
        <p:spPr>
          <a:xfrm>
            <a:off x="890640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22"/>
          <p:cNvSpPr/>
          <p:nvPr/>
        </p:nvSpPr>
        <p:spPr>
          <a:xfrm>
            <a:off x="91350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4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23"/>
          <p:cNvSpPr/>
          <p:nvPr/>
        </p:nvSpPr>
        <p:spPr>
          <a:xfrm>
            <a:off x="91350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Who else needs to be involved?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24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25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26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6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TOOL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The family friction map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Break a complex problem into solvable pieces.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TOOL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6"/>
          <p:cNvSpPr/>
          <p:nvPr/>
        </p:nvSpPr>
        <p:spPr>
          <a:xfrm>
            <a:off x="822960" y="199332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7"/>
          <p:cNvSpPr/>
          <p:nvPr/>
        </p:nvSpPr>
        <p:spPr>
          <a:xfrm>
            <a:off x="1005840" y="213048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8"/>
          <p:cNvSpPr/>
          <p:nvPr/>
        </p:nvSpPr>
        <p:spPr>
          <a:xfrm>
            <a:off x="1508760" y="210312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Morning: sleep, routine, conflict, caring, medication.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9"/>
          <p:cNvSpPr/>
          <p:nvPr/>
        </p:nvSpPr>
        <p:spPr>
          <a:xfrm>
            <a:off x="822960" y="276156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0"/>
          <p:cNvSpPr/>
          <p:nvPr/>
        </p:nvSpPr>
        <p:spPr>
          <a:xfrm>
            <a:off x="1005840" y="28987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1"/>
          <p:cNvSpPr/>
          <p:nvPr/>
        </p:nvSpPr>
        <p:spPr>
          <a:xfrm>
            <a:off x="1508760" y="287136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Journey: cost, transport, safety, distance.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Shape 12"/>
          <p:cNvSpPr/>
          <p:nvPr/>
        </p:nvSpPr>
        <p:spPr>
          <a:xfrm>
            <a:off x="822960" y="352944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3"/>
          <p:cNvSpPr/>
          <p:nvPr/>
        </p:nvSpPr>
        <p:spPr>
          <a:xfrm>
            <a:off x="1005840" y="36666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14"/>
          <p:cNvSpPr/>
          <p:nvPr/>
        </p:nvSpPr>
        <p:spPr>
          <a:xfrm>
            <a:off x="1508760" y="363924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School day: relationships, SEND, health, curriculum, behaviour.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15"/>
          <p:cNvSpPr/>
          <p:nvPr/>
        </p:nvSpPr>
        <p:spPr>
          <a:xfrm>
            <a:off x="822960" y="429768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6"/>
          <p:cNvSpPr/>
          <p:nvPr/>
        </p:nvSpPr>
        <p:spPr>
          <a:xfrm>
            <a:off x="1005840" y="443484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17"/>
          <p:cNvSpPr/>
          <p:nvPr/>
        </p:nvSpPr>
        <p:spPr>
          <a:xfrm>
            <a:off x="1508760" y="440748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Home/after school: recovery, homework, communication and next-day readiness.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18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19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20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7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TRANSFER TO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Your 30-day action plan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Finish with a small number of visible commitments.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WORKSHEET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6"/>
          <p:cNvSpPr/>
          <p:nvPr/>
        </p:nvSpPr>
        <p:spPr>
          <a:xfrm>
            <a:off x="685800" y="1965960"/>
            <a:ext cx="4708800" cy="438480"/>
          </a:xfrm>
          <a:prstGeom prst="rect">
            <a:avLst/>
          </a:prstGeom>
          <a:solidFill>
            <a:srgbClr val="5c3b7d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7"/>
          <p:cNvSpPr/>
          <p:nvPr/>
        </p:nvSpPr>
        <p:spPr>
          <a:xfrm>
            <a:off x="758880" y="2030040"/>
            <a:ext cx="4562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Action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8"/>
          <p:cNvSpPr/>
          <p:nvPr/>
        </p:nvSpPr>
        <p:spPr>
          <a:xfrm>
            <a:off x="5394960" y="1965960"/>
            <a:ext cx="18284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9"/>
          <p:cNvSpPr/>
          <p:nvPr/>
        </p:nvSpPr>
        <p:spPr>
          <a:xfrm>
            <a:off x="5468040" y="2030040"/>
            <a:ext cx="1682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Owner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0"/>
          <p:cNvSpPr/>
          <p:nvPr/>
        </p:nvSpPr>
        <p:spPr>
          <a:xfrm>
            <a:off x="7223760" y="1965960"/>
            <a:ext cx="155412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11"/>
          <p:cNvSpPr/>
          <p:nvPr/>
        </p:nvSpPr>
        <p:spPr>
          <a:xfrm>
            <a:off x="7296840" y="2030040"/>
            <a:ext cx="14079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By when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12"/>
          <p:cNvSpPr/>
          <p:nvPr/>
        </p:nvSpPr>
        <p:spPr>
          <a:xfrm>
            <a:off x="8778240" y="1965960"/>
            <a:ext cx="27428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3"/>
          <p:cNvSpPr/>
          <p:nvPr/>
        </p:nvSpPr>
        <p:spPr>
          <a:xfrm>
            <a:off x="8851320" y="2030040"/>
            <a:ext cx="25966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Evidence of impact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14"/>
          <p:cNvSpPr/>
          <p:nvPr/>
        </p:nvSpPr>
        <p:spPr>
          <a:xfrm>
            <a:off x="685800" y="240480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15"/>
          <p:cNvSpPr/>
          <p:nvPr/>
        </p:nvSpPr>
        <p:spPr>
          <a:xfrm>
            <a:off x="5394960" y="240480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16"/>
          <p:cNvSpPr/>
          <p:nvPr/>
        </p:nvSpPr>
        <p:spPr>
          <a:xfrm>
            <a:off x="7223760" y="240480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17"/>
          <p:cNvSpPr/>
          <p:nvPr/>
        </p:nvSpPr>
        <p:spPr>
          <a:xfrm>
            <a:off x="8778240" y="240480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18"/>
          <p:cNvSpPr/>
          <p:nvPr/>
        </p:nvSpPr>
        <p:spPr>
          <a:xfrm>
            <a:off x="685800" y="311796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9"/>
          <p:cNvSpPr/>
          <p:nvPr/>
        </p:nvSpPr>
        <p:spPr>
          <a:xfrm>
            <a:off x="5394960" y="311796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20"/>
          <p:cNvSpPr/>
          <p:nvPr/>
        </p:nvSpPr>
        <p:spPr>
          <a:xfrm>
            <a:off x="7223760" y="311796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1"/>
          <p:cNvSpPr/>
          <p:nvPr/>
        </p:nvSpPr>
        <p:spPr>
          <a:xfrm>
            <a:off x="8778240" y="311796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2"/>
          <p:cNvSpPr/>
          <p:nvPr/>
        </p:nvSpPr>
        <p:spPr>
          <a:xfrm>
            <a:off x="685800" y="383148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3"/>
          <p:cNvSpPr/>
          <p:nvPr/>
        </p:nvSpPr>
        <p:spPr>
          <a:xfrm>
            <a:off x="5394960" y="383148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24"/>
          <p:cNvSpPr/>
          <p:nvPr/>
        </p:nvSpPr>
        <p:spPr>
          <a:xfrm>
            <a:off x="7223760" y="383148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25"/>
          <p:cNvSpPr/>
          <p:nvPr/>
        </p:nvSpPr>
        <p:spPr>
          <a:xfrm>
            <a:off x="8778240" y="383148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26"/>
          <p:cNvSpPr/>
          <p:nvPr/>
        </p:nvSpPr>
        <p:spPr>
          <a:xfrm>
            <a:off x="685800" y="454464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27"/>
          <p:cNvSpPr/>
          <p:nvPr/>
        </p:nvSpPr>
        <p:spPr>
          <a:xfrm>
            <a:off x="5394960" y="454464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Shape 28"/>
          <p:cNvSpPr/>
          <p:nvPr/>
        </p:nvSpPr>
        <p:spPr>
          <a:xfrm>
            <a:off x="7223760" y="454464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29"/>
          <p:cNvSpPr/>
          <p:nvPr/>
        </p:nvSpPr>
        <p:spPr>
          <a:xfrm>
            <a:off x="8778240" y="454464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30"/>
          <p:cNvSpPr/>
          <p:nvPr/>
        </p:nvSpPr>
        <p:spPr>
          <a:xfrm>
            <a:off x="713160" y="55137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30-day commitment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31"/>
          <p:cNvSpPr/>
          <p:nvPr/>
        </p:nvSpPr>
        <p:spPr>
          <a:xfrm>
            <a:off x="713160" y="5833800"/>
            <a:ext cx="10515240" cy="4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Identify one family where a practical friction map could improve the current plan.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32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33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34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8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KEEP IT CURRENT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Official reference points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deck is editable; refresh local policy and national links before use.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LIVE LINKS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6"/>
          <p:cNvSpPr/>
          <p:nvPr/>
        </p:nvSpPr>
        <p:spPr>
          <a:xfrm>
            <a:off x="731520" y="1938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7"/>
          <p:cNvSpPr/>
          <p:nvPr/>
        </p:nvSpPr>
        <p:spPr>
          <a:xfrm>
            <a:off x="960120" y="204840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1"/>
              </a:rPr>
              <a:t>DfE • Working together to improve school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8"/>
          <p:cNvSpPr/>
          <p:nvPr/>
        </p:nvSpPr>
        <p:spPr>
          <a:xfrm>
            <a:off x="731520" y="2505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9"/>
          <p:cNvSpPr/>
          <p:nvPr/>
        </p:nvSpPr>
        <p:spPr>
          <a:xfrm>
            <a:off x="960120" y="2615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2"/>
              </a:rPr>
              <a:t>DfE • RISE attendance improvement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Shape 10"/>
          <p:cNvSpPr/>
          <p:nvPr/>
        </p:nvSpPr>
        <p:spPr>
          <a:xfrm>
            <a:off x="731520" y="3072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11"/>
          <p:cNvSpPr/>
          <p:nvPr/>
        </p:nvSpPr>
        <p:spPr>
          <a:xfrm>
            <a:off x="960120" y="3182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3"/>
              </a:rPr>
              <a:t>DfE • Communicating with parents about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Shape 12"/>
          <p:cNvSpPr/>
          <p:nvPr/>
        </p:nvSpPr>
        <p:spPr>
          <a:xfrm>
            <a:off x="731520" y="3639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3"/>
          <p:cNvSpPr/>
          <p:nvPr/>
        </p:nvSpPr>
        <p:spPr>
          <a:xfrm>
            <a:off x="960120" y="3749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4"/>
              </a:rPr>
              <a:t>DfE • Keeping children safe in education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4"/>
          <p:cNvSpPr/>
          <p:nvPr/>
        </p:nvSpPr>
        <p:spPr>
          <a:xfrm>
            <a:off x="731520" y="4206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15"/>
          <p:cNvSpPr/>
          <p:nvPr/>
        </p:nvSpPr>
        <p:spPr>
          <a:xfrm>
            <a:off x="960120" y="4316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5"/>
              </a:rPr>
              <a:t>Ofsted • School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Shape 16"/>
          <p:cNvSpPr/>
          <p:nvPr/>
        </p:nvSpPr>
        <p:spPr>
          <a:xfrm>
            <a:off x="731520" y="4773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17"/>
          <p:cNvSpPr/>
          <p:nvPr/>
        </p:nvSpPr>
        <p:spPr>
          <a:xfrm>
            <a:off x="960120" y="4883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6"/>
              </a:rPr>
              <a:t>Ofsted • FE and skills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18"/>
          <p:cNvSpPr/>
          <p:nvPr/>
        </p:nvSpPr>
        <p:spPr>
          <a:xfrm>
            <a:off x="749880" y="5806440"/>
            <a:ext cx="1051524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principle: use guidance as a floor, then build local practice around context, evidence and impact.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19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20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21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9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LibreOffice_project/520$Build-2</Application>
  <AppVersion>15.0000</AppVersion>
  <Words>0</Words>
  <Paragraphs>0</Paragraphs>
  <Company>National Attendance Portal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2026-08-21T14:06:41Z</dcterms:created>
  <dc:creator>National Attendance Portal</dc:creator>
  <dc:description/>
  <dc:language>en-US</dc:language>
  <cp:lastModifiedBy>National Attendance Portal</cp:lastModifiedBy>
  <dcterms:modified xsi:type="dcterms:W3CDTF">2026-08-21T14:06:41Z</dcterms:modified>
  <cp:revision>1</cp:revision>
  <dc:subject>Editable attendance training</dc:subject>
  <dc:title>Family Support Worker: Removing Barriers to Attendance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9</vt:r8>
  </property>
  <property fmtid="{D5CDD505-2E9C-101B-9397-08002B2CF9AE}" pid="3" name="PresentationFormat">
    <vt:lpwstr>On-screen Show (16:9)</vt:lpwstr>
  </property>
  <property fmtid="{D5CDD505-2E9C-101B-9397-08002B2CF9AE}" pid="4" name="Slides">
    <vt:r8>9</vt:r8>
  </property>
</Properties>
</file>