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move the slide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6F5863C4-37D7-4308-83F1-43B4C368B55E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A478E89-F17A-4D39-B448-520EA5C0CF75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F495F6D-A75A-4B78-9754-02201C3AB39F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AF75BEC-C908-4A1E-B206-EB45A30CC568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D45808B-A140-41C2-B1E0-88FDBFF50738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B8CC2AF-965E-4BC5-9D6B-6FDD3ED6770F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F4DAFF1-E179-4AA3-B68D-59932D766BBF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2689740-FD9A-480E-AEFB-F49002897BE6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94CF2E6-10CA-4ED3-BD00-6CBAE7EFB04D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5079EF7-D712-4560-A321-479598C8A995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hyperlink" Target="https://www.gov.uk/government/publications/working-together-to-improve-school-attendance" TargetMode="External"/><Relationship Id="rId2" Type="http://schemas.openxmlformats.org/officeDocument/2006/relationships/hyperlink" Target="https://www.gov.uk/government/publications/rise-support-for-improving-attendance-in-schools/rise-attendance-improvement" TargetMode="External"/><Relationship Id="rId3" Type="http://schemas.openxmlformats.org/officeDocument/2006/relationships/hyperlink" Target="https://www.gov.uk/government/publications/communicating-with-parents-about-school-attendance" TargetMode="External"/><Relationship Id="rId4" Type="http://schemas.openxmlformats.org/officeDocument/2006/relationships/hyperlink" Target="https://www.gov.uk/government/publications/keeping-children-safe-in-education--2" TargetMode="External"/><Relationship Id="rId5" Type="http://schemas.openxmlformats.org/officeDocument/2006/relationships/hyperlink" Target="https://www.gov.uk/government/publications/school-inspection-toolkit-operating-guide-and-information" TargetMode="External"/><Relationship Id="rId6" Type="http://schemas.openxmlformats.org/officeDocument/2006/relationships/hyperlink" Target="https://www.gov.uk/government/publications/further-education-and-skills-inspection-toolkit-operating-guide-and-information" TargetMode="External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2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Shape 1"/>
          <p:cNvSpPr/>
          <p:nvPr/>
        </p:nvSpPr>
        <p:spPr>
          <a:xfrm>
            <a:off x="658440" y="640080"/>
            <a:ext cx="2194200" cy="347040"/>
          </a:xfrm>
          <a:prstGeom prst="roundRect">
            <a:avLst>
              <a:gd name="adj" fmla="val 18421"/>
            </a:avLst>
          </a:prstGeom>
          <a:solidFill>
            <a:srgbClr val="ffffff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Text 2"/>
          <p:cNvSpPr/>
          <p:nvPr/>
        </p:nvSpPr>
        <p:spPr>
          <a:xfrm>
            <a:off x="749880" y="685800"/>
            <a:ext cx="20113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ULTRA PREMIUM TRAINING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Text 3"/>
          <p:cNvSpPr/>
          <p:nvPr/>
        </p:nvSpPr>
        <p:spPr>
          <a:xfrm>
            <a:off x="731520" y="1325880"/>
            <a:ext cx="10789560" cy="105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Education Welfare Officer: Challenge, Support &amp; Legal Literacy</a:t>
            </a:r>
            <a:endParaRPr b="0" lang="en-US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Text 4"/>
          <p:cNvSpPr/>
          <p:nvPr/>
        </p:nvSpPr>
        <p:spPr>
          <a:xfrm>
            <a:off x="749880" y="2514600"/>
            <a:ext cx="1033236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Proportionate escalation within a support-first system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Shape 5"/>
          <p:cNvSpPr/>
          <p:nvPr/>
        </p:nvSpPr>
        <p:spPr>
          <a:xfrm>
            <a:off x="749880" y="3474720"/>
            <a:ext cx="2880000" cy="65808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Text 6"/>
          <p:cNvSpPr/>
          <p:nvPr/>
        </p:nvSpPr>
        <p:spPr>
          <a:xfrm>
            <a:off x="896040" y="3611880"/>
            <a:ext cx="255996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2 hours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Shape 7"/>
          <p:cNvSpPr/>
          <p:nvPr/>
        </p:nvSpPr>
        <p:spPr>
          <a:xfrm>
            <a:off x="3822120" y="3474720"/>
            <a:ext cx="3931560" cy="658080"/>
          </a:xfrm>
          <a:prstGeom prst="roundRect">
            <a:avLst>
              <a:gd name="adj" fmla="val 11111"/>
            </a:avLst>
          </a:prstGeom>
          <a:solidFill>
            <a:srgbClr val="eef9f7"/>
          </a:solidFill>
          <a:ln w="12700">
            <a:solidFill>
              <a:srgbClr val="c7e4d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Text 8"/>
          <p:cNvSpPr/>
          <p:nvPr/>
        </p:nvSpPr>
        <p:spPr>
          <a:xfrm>
            <a:off x="3977640" y="3584520"/>
            <a:ext cx="3620520" cy="30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EWOs • Attendance enforcement practitioners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Shape 9"/>
          <p:cNvSpPr/>
          <p:nvPr/>
        </p:nvSpPr>
        <p:spPr>
          <a:xfrm>
            <a:off x="749880" y="4617720"/>
            <a:ext cx="10560960" cy="95976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Shape 10"/>
          <p:cNvSpPr/>
          <p:nvPr/>
        </p:nvSpPr>
        <p:spPr>
          <a:xfrm>
            <a:off x="749880" y="4617720"/>
            <a:ext cx="82080" cy="95976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Shape 11"/>
          <p:cNvSpPr/>
          <p:nvPr/>
        </p:nvSpPr>
        <p:spPr>
          <a:xfrm>
            <a:off x="951120" y="481896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Text 12"/>
          <p:cNvSpPr/>
          <p:nvPr/>
        </p:nvSpPr>
        <p:spPr>
          <a:xfrm>
            <a:off x="951120" y="482796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✦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Text 13"/>
          <p:cNvSpPr/>
          <p:nvPr/>
        </p:nvSpPr>
        <p:spPr>
          <a:xfrm>
            <a:off x="1371600" y="4782240"/>
            <a:ext cx="97380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What makes this deck different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Text 14"/>
          <p:cNvSpPr/>
          <p:nvPr/>
        </p:nvSpPr>
        <p:spPr>
          <a:xfrm>
            <a:off x="978480" y="5184720"/>
            <a:ext cx="1010376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Every object is editable: text, activities, diagrams, scenarios, tables and action prompts. Add your logo, local data and policy references before delivery.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Text 15"/>
          <p:cNvSpPr/>
          <p:nvPr/>
        </p:nvSpPr>
        <p:spPr>
          <a:xfrm>
            <a:off x="768240" y="5833800"/>
            <a:ext cx="10515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Attendance • belonging • inclusion • safeguarding • impact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Shape 16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Text 17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Text 18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LEARNING OUTCOMES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By the end, participants will be able to…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Shape 3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Text 4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PPTX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Shape 5"/>
          <p:cNvSpPr/>
          <p:nvPr/>
        </p:nvSpPr>
        <p:spPr>
          <a:xfrm>
            <a:off x="685800" y="205740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Shape 6"/>
          <p:cNvSpPr/>
          <p:nvPr/>
        </p:nvSpPr>
        <p:spPr>
          <a:xfrm>
            <a:off x="896040" y="22129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Text 7"/>
          <p:cNvSpPr/>
          <p:nvPr/>
        </p:nvSpPr>
        <p:spPr>
          <a:xfrm>
            <a:off x="914400" y="22312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Text 8"/>
          <p:cNvSpPr/>
          <p:nvPr/>
        </p:nvSpPr>
        <p:spPr>
          <a:xfrm>
            <a:off x="1371600" y="21672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Use legal intervention proportionately and evidence it well.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Shape 9"/>
          <p:cNvSpPr/>
          <p:nvPr/>
        </p:nvSpPr>
        <p:spPr>
          <a:xfrm>
            <a:off x="685800" y="28072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Shape 10"/>
          <p:cNvSpPr/>
          <p:nvPr/>
        </p:nvSpPr>
        <p:spPr>
          <a:xfrm>
            <a:off x="896040" y="29628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" name="Text 11"/>
          <p:cNvSpPr/>
          <p:nvPr/>
        </p:nvSpPr>
        <p:spPr>
          <a:xfrm>
            <a:off x="914400" y="298080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Text 12"/>
          <p:cNvSpPr/>
          <p:nvPr/>
        </p:nvSpPr>
        <p:spPr>
          <a:xfrm>
            <a:off x="1371600" y="29170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Test whether support and assessment have been sufficiently explored.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Shape 13"/>
          <p:cNvSpPr/>
          <p:nvPr/>
        </p:nvSpPr>
        <p:spPr>
          <a:xfrm>
            <a:off x="685800" y="35571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8e5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Shape 14"/>
          <p:cNvSpPr/>
          <p:nvPr/>
        </p:nvSpPr>
        <p:spPr>
          <a:xfrm>
            <a:off x="896040" y="37123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" name="Text 15"/>
          <p:cNvSpPr/>
          <p:nvPr/>
        </p:nvSpPr>
        <p:spPr>
          <a:xfrm>
            <a:off x="914400" y="37306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Text 16"/>
          <p:cNvSpPr/>
          <p:nvPr/>
        </p:nvSpPr>
        <p:spPr>
          <a:xfrm>
            <a:off x="1371600" y="36666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Strengthen school case quality before escalation.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Shape 17"/>
          <p:cNvSpPr/>
          <p:nvPr/>
        </p:nvSpPr>
        <p:spPr>
          <a:xfrm>
            <a:off x="685800" y="43066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Shape 18"/>
          <p:cNvSpPr/>
          <p:nvPr/>
        </p:nvSpPr>
        <p:spPr>
          <a:xfrm>
            <a:off x="896040" y="44622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" name="Text 19"/>
          <p:cNvSpPr/>
          <p:nvPr/>
        </p:nvSpPr>
        <p:spPr>
          <a:xfrm>
            <a:off x="914400" y="448056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Text 20"/>
          <p:cNvSpPr/>
          <p:nvPr/>
        </p:nvSpPr>
        <p:spPr>
          <a:xfrm>
            <a:off x="1371600" y="44164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Coordinate effectively with safeguarding, SEND, health and other agencies.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Shape 21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Text 22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Text 23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THE BIG IDEA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Legal powers sit inside a wider attendance support system.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Good decisions depend on evidence, proportionality and clarity about what has already been tried.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DISCUSSION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Shape 6"/>
          <p:cNvSpPr/>
          <p:nvPr/>
        </p:nvSpPr>
        <p:spPr>
          <a:xfrm>
            <a:off x="68580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Shape 7"/>
          <p:cNvSpPr/>
          <p:nvPr/>
        </p:nvSpPr>
        <p:spPr>
          <a:xfrm>
            <a:off x="685800" y="2011680"/>
            <a:ext cx="82080" cy="182844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Shape 8"/>
          <p:cNvSpPr/>
          <p:nvPr/>
        </p:nvSpPr>
        <p:spPr>
          <a:xfrm>
            <a:off x="887040" y="221292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" name="Text 9"/>
          <p:cNvSpPr/>
          <p:nvPr/>
        </p:nvSpPr>
        <p:spPr>
          <a:xfrm>
            <a:off x="88704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Text 10"/>
          <p:cNvSpPr/>
          <p:nvPr/>
        </p:nvSpPr>
        <p:spPr>
          <a:xfrm>
            <a:off x="130752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Support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Text 11"/>
          <p:cNvSpPr/>
          <p:nvPr/>
        </p:nvSpPr>
        <p:spPr>
          <a:xfrm>
            <a:off x="91440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barrier has been assessed and what help was offered?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Shape 12"/>
          <p:cNvSpPr/>
          <p:nvPr/>
        </p:nvSpPr>
        <p:spPr>
          <a:xfrm>
            <a:off x="438912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Shape 13"/>
          <p:cNvSpPr/>
          <p:nvPr/>
        </p:nvSpPr>
        <p:spPr>
          <a:xfrm>
            <a:off x="4389120" y="2011680"/>
            <a:ext cx="82080" cy="182844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" name="Shape 14"/>
          <p:cNvSpPr/>
          <p:nvPr/>
        </p:nvSpPr>
        <p:spPr>
          <a:xfrm>
            <a:off x="4590360" y="221292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" name="Text 15"/>
          <p:cNvSpPr/>
          <p:nvPr/>
        </p:nvSpPr>
        <p:spPr>
          <a:xfrm>
            <a:off x="459036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Text 16"/>
          <p:cNvSpPr/>
          <p:nvPr/>
        </p:nvSpPr>
        <p:spPr>
          <a:xfrm>
            <a:off x="501084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Evidence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Text 17"/>
          <p:cNvSpPr/>
          <p:nvPr/>
        </p:nvSpPr>
        <p:spPr>
          <a:xfrm>
            <a:off x="461772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Is the chronology clear, fair and decision-ready?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Shape 18"/>
          <p:cNvSpPr/>
          <p:nvPr/>
        </p:nvSpPr>
        <p:spPr>
          <a:xfrm>
            <a:off x="809244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fff8e5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Shape 19"/>
          <p:cNvSpPr/>
          <p:nvPr/>
        </p:nvSpPr>
        <p:spPr>
          <a:xfrm>
            <a:off x="8092440" y="2011680"/>
            <a:ext cx="82080" cy="182844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Shape 20"/>
          <p:cNvSpPr/>
          <p:nvPr/>
        </p:nvSpPr>
        <p:spPr>
          <a:xfrm>
            <a:off x="8293680" y="221292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Text 21"/>
          <p:cNvSpPr/>
          <p:nvPr/>
        </p:nvSpPr>
        <p:spPr>
          <a:xfrm>
            <a:off x="829368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ext 22"/>
          <p:cNvSpPr/>
          <p:nvPr/>
        </p:nvSpPr>
        <p:spPr>
          <a:xfrm>
            <a:off x="871416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Escalation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Text 23"/>
          <p:cNvSpPr/>
          <p:nvPr/>
        </p:nvSpPr>
        <p:spPr>
          <a:xfrm>
            <a:off x="832104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Is legal action necessary, proportionate and policy-compliant?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ext 24"/>
          <p:cNvSpPr/>
          <p:nvPr/>
        </p:nvSpPr>
        <p:spPr>
          <a:xfrm>
            <a:off x="822960" y="4316040"/>
            <a:ext cx="10515240" cy="65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What would make you pause before moving a case towards enforcement?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Shape 25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Text 26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Text 27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ROLE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The EWO contribution to a high-quality system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Shape 3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Text 4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PPTX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Shape 5"/>
          <p:cNvSpPr/>
          <p:nvPr/>
        </p:nvSpPr>
        <p:spPr>
          <a:xfrm>
            <a:off x="685800" y="205740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Shape 6"/>
          <p:cNvSpPr/>
          <p:nvPr/>
        </p:nvSpPr>
        <p:spPr>
          <a:xfrm>
            <a:off x="896040" y="22129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" name="Text 7"/>
          <p:cNvSpPr/>
          <p:nvPr/>
        </p:nvSpPr>
        <p:spPr>
          <a:xfrm>
            <a:off x="914400" y="22312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Text 8"/>
          <p:cNvSpPr/>
          <p:nvPr/>
        </p:nvSpPr>
        <p:spPr>
          <a:xfrm>
            <a:off x="1371600" y="21672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Provide clear advice on legal routes and evidence standards.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Shape 9"/>
          <p:cNvSpPr/>
          <p:nvPr/>
        </p:nvSpPr>
        <p:spPr>
          <a:xfrm>
            <a:off x="685800" y="28072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Shape 10"/>
          <p:cNvSpPr/>
          <p:nvPr/>
        </p:nvSpPr>
        <p:spPr>
          <a:xfrm>
            <a:off x="896040" y="29628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" name="Text 11"/>
          <p:cNvSpPr/>
          <p:nvPr/>
        </p:nvSpPr>
        <p:spPr>
          <a:xfrm>
            <a:off x="914400" y="298080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 12"/>
          <p:cNvSpPr/>
          <p:nvPr/>
        </p:nvSpPr>
        <p:spPr>
          <a:xfrm>
            <a:off x="1371600" y="29170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Challenge weak case assessment or unsupported assumptions.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Shape 13"/>
          <p:cNvSpPr/>
          <p:nvPr/>
        </p:nvSpPr>
        <p:spPr>
          <a:xfrm>
            <a:off x="685800" y="35571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8e5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Shape 14"/>
          <p:cNvSpPr/>
          <p:nvPr/>
        </p:nvSpPr>
        <p:spPr>
          <a:xfrm>
            <a:off x="896040" y="37123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" name="Text 15"/>
          <p:cNvSpPr/>
          <p:nvPr/>
        </p:nvSpPr>
        <p:spPr>
          <a:xfrm>
            <a:off x="914400" y="37306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Text 16"/>
          <p:cNvSpPr/>
          <p:nvPr/>
        </p:nvSpPr>
        <p:spPr>
          <a:xfrm>
            <a:off x="1371600" y="36666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Help schools distinguish non-engagement from unmet need or unidentified risk.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Shape 17"/>
          <p:cNvSpPr/>
          <p:nvPr/>
        </p:nvSpPr>
        <p:spPr>
          <a:xfrm>
            <a:off x="685800" y="43066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Shape 18"/>
          <p:cNvSpPr/>
          <p:nvPr/>
        </p:nvSpPr>
        <p:spPr>
          <a:xfrm>
            <a:off x="896040" y="44622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" name="Text 19"/>
          <p:cNvSpPr/>
          <p:nvPr/>
        </p:nvSpPr>
        <p:spPr>
          <a:xfrm>
            <a:off x="914400" y="448056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 20"/>
          <p:cNvSpPr/>
          <p:nvPr/>
        </p:nvSpPr>
        <p:spPr>
          <a:xfrm>
            <a:off x="1371600" y="44164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Coordinate with wider services where attendance is a symptom of broader need.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Shape 21"/>
          <p:cNvSpPr/>
          <p:nvPr/>
        </p:nvSpPr>
        <p:spPr>
          <a:xfrm>
            <a:off x="685800" y="50565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Shape 22"/>
          <p:cNvSpPr/>
          <p:nvPr/>
        </p:nvSpPr>
        <p:spPr>
          <a:xfrm>
            <a:off x="896040" y="521208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 23"/>
          <p:cNvSpPr/>
          <p:nvPr/>
        </p:nvSpPr>
        <p:spPr>
          <a:xfrm>
            <a:off x="914400" y="523044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5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24"/>
          <p:cNvSpPr/>
          <p:nvPr/>
        </p:nvSpPr>
        <p:spPr>
          <a:xfrm>
            <a:off x="1371600" y="516636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Use feedback to improve school casework, not just individual cases.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Shape 25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26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 27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DATA + EVIDENCE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Decision quality depends on evidence quality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An attendance percentage alone cannot explain the right intervention.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DIAGRAM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Shape 6"/>
          <p:cNvSpPr/>
          <p:nvPr/>
        </p:nvSpPr>
        <p:spPr>
          <a:xfrm>
            <a:off x="71316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Shape 7"/>
          <p:cNvSpPr/>
          <p:nvPr/>
        </p:nvSpPr>
        <p:spPr>
          <a:xfrm>
            <a:off x="713160" y="2030040"/>
            <a:ext cx="82080" cy="187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Shape 8"/>
          <p:cNvSpPr/>
          <p:nvPr/>
        </p:nvSpPr>
        <p:spPr>
          <a:xfrm>
            <a:off x="914400" y="223128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 9"/>
          <p:cNvSpPr/>
          <p:nvPr/>
        </p:nvSpPr>
        <p:spPr>
          <a:xfrm>
            <a:off x="91440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 10"/>
          <p:cNvSpPr/>
          <p:nvPr/>
        </p:nvSpPr>
        <p:spPr>
          <a:xfrm>
            <a:off x="133488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History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 11"/>
          <p:cNvSpPr/>
          <p:nvPr/>
        </p:nvSpPr>
        <p:spPr>
          <a:xfrm>
            <a:off x="94176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Pattern, chronology and previous response.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Shape 12"/>
          <p:cNvSpPr/>
          <p:nvPr/>
        </p:nvSpPr>
        <p:spPr>
          <a:xfrm>
            <a:off x="347472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Shape 13"/>
          <p:cNvSpPr/>
          <p:nvPr/>
        </p:nvSpPr>
        <p:spPr>
          <a:xfrm>
            <a:off x="3474720" y="2030040"/>
            <a:ext cx="82080" cy="18741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" name="Shape 14"/>
          <p:cNvSpPr/>
          <p:nvPr/>
        </p:nvSpPr>
        <p:spPr>
          <a:xfrm>
            <a:off x="3675960" y="223128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 15"/>
          <p:cNvSpPr/>
          <p:nvPr/>
        </p:nvSpPr>
        <p:spPr>
          <a:xfrm>
            <a:off x="367596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 16"/>
          <p:cNvSpPr/>
          <p:nvPr/>
        </p:nvSpPr>
        <p:spPr>
          <a:xfrm>
            <a:off x="409644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Need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 17"/>
          <p:cNvSpPr/>
          <p:nvPr/>
        </p:nvSpPr>
        <p:spPr>
          <a:xfrm>
            <a:off x="370332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Health, SEND, safeguarding, family and practical barriers.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Shape 18"/>
          <p:cNvSpPr/>
          <p:nvPr/>
        </p:nvSpPr>
        <p:spPr>
          <a:xfrm>
            <a:off x="623628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Shape 19"/>
          <p:cNvSpPr/>
          <p:nvPr/>
        </p:nvSpPr>
        <p:spPr>
          <a:xfrm>
            <a:off x="6236280" y="2030040"/>
            <a:ext cx="82080" cy="187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7" name="Shape 20"/>
          <p:cNvSpPr/>
          <p:nvPr/>
        </p:nvSpPr>
        <p:spPr>
          <a:xfrm>
            <a:off x="6437520" y="223128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 21"/>
          <p:cNvSpPr/>
          <p:nvPr/>
        </p:nvSpPr>
        <p:spPr>
          <a:xfrm>
            <a:off x="643752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Text 22"/>
          <p:cNvSpPr/>
          <p:nvPr/>
        </p:nvSpPr>
        <p:spPr>
          <a:xfrm>
            <a:off x="685800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Engagement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Text 23"/>
          <p:cNvSpPr/>
          <p:nvPr/>
        </p:nvSpPr>
        <p:spPr>
          <a:xfrm>
            <a:off x="646488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support was offered? What happened?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Shape 24"/>
          <p:cNvSpPr/>
          <p:nvPr/>
        </p:nvSpPr>
        <p:spPr>
          <a:xfrm>
            <a:off x="899784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Shape 25"/>
          <p:cNvSpPr/>
          <p:nvPr/>
        </p:nvSpPr>
        <p:spPr>
          <a:xfrm>
            <a:off x="8997840" y="2030040"/>
            <a:ext cx="82080" cy="18741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Shape 26"/>
          <p:cNvSpPr/>
          <p:nvPr/>
        </p:nvSpPr>
        <p:spPr>
          <a:xfrm>
            <a:off x="9198720" y="223128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 27"/>
          <p:cNvSpPr/>
          <p:nvPr/>
        </p:nvSpPr>
        <p:spPr>
          <a:xfrm>
            <a:off x="919872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 28"/>
          <p:cNvSpPr/>
          <p:nvPr/>
        </p:nvSpPr>
        <p:spPr>
          <a:xfrm>
            <a:off x="961956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Proportionality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Text 29"/>
          <p:cNvSpPr/>
          <p:nvPr/>
        </p:nvSpPr>
        <p:spPr>
          <a:xfrm>
            <a:off x="922644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Why this action, now, rather than another route?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 30"/>
          <p:cNvSpPr/>
          <p:nvPr/>
        </p:nvSpPr>
        <p:spPr>
          <a:xfrm>
            <a:off x="777240" y="4407480"/>
            <a:ext cx="10560960" cy="62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Strong legal literacy includes knowing when not to escalate.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Shape 31"/>
          <p:cNvSpPr/>
          <p:nvPr/>
        </p:nvSpPr>
        <p:spPr>
          <a:xfrm>
            <a:off x="1234440" y="5166360"/>
            <a:ext cx="9738000" cy="65808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Shape 32"/>
          <p:cNvSpPr/>
          <p:nvPr/>
        </p:nvSpPr>
        <p:spPr>
          <a:xfrm>
            <a:off x="1234440" y="5166360"/>
            <a:ext cx="82080" cy="65808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Shape 33"/>
          <p:cNvSpPr/>
          <p:nvPr/>
        </p:nvSpPr>
        <p:spPr>
          <a:xfrm>
            <a:off x="1435680" y="536760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Text 34"/>
          <p:cNvSpPr/>
          <p:nvPr/>
        </p:nvSpPr>
        <p:spPr>
          <a:xfrm>
            <a:off x="1435680" y="537660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?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 35"/>
          <p:cNvSpPr/>
          <p:nvPr/>
        </p:nvSpPr>
        <p:spPr>
          <a:xfrm>
            <a:off x="1856160" y="5330880"/>
            <a:ext cx="89150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Leadership / role question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 36"/>
          <p:cNvSpPr/>
          <p:nvPr/>
        </p:nvSpPr>
        <p:spPr>
          <a:xfrm>
            <a:off x="1463040" y="5678640"/>
            <a:ext cx="9280800" cy="5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 fontScale="40000" lnSpcReduction="1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is your minimum evidence standard before a case moves to formal intervention?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Shape 37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 38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 39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5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APPLIED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Scenario: what would you do next?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Use the scenario to test judgement, sequencing and role clarity.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ACTIVITY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Shape 6"/>
          <p:cNvSpPr/>
          <p:nvPr/>
        </p:nvSpPr>
        <p:spPr>
          <a:xfrm>
            <a:off x="731520" y="2011680"/>
            <a:ext cx="10698120" cy="1416960"/>
          </a:xfrm>
          <a:prstGeom prst="roundRect">
            <a:avLst>
              <a:gd name="adj" fmla="val 5161"/>
            </a:avLst>
          </a:prstGeom>
          <a:solidFill>
            <a:srgbClr val="fff8e5"/>
          </a:solidFill>
          <a:ln w="15240">
            <a:solidFill>
              <a:srgbClr val="e6d7a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Text 7"/>
          <p:cNvSpPr/>
          <p:nvPr/>
        </p:nvSpPr>
        <p:spPr>
          <a:xfrm>
            <a:off x="960120" y="2240280"/>
            <a:ext cx="1024092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 school requests prosecution for a pupil with 61% attendance. The file shows poor engagement but also possible anxiety and SEND needs that have not been fully assessed. What evidence and actions are needed before deciding next steps?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Shape 8"/>
          <p:cNvSpPr/>
          <p:nvPr/>
        </p:nvSpPr>
        <p:spPr>
          <a:xfrm>
            <a:off x="73152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Shape 9"/>
          <p:cNvSpPr/>
          <p:nvPr/>
        </p:nvSpPr>
        <p:spPr>
          <a:xfrm>
            <a:off x="731520" y="3794760"/>
            <a:ext cx="82080" cy="14169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 10"/>
          <p:cNvSpPr/>
          <p:nvPr/>
        </p:nvSpPr>
        <p:spPr>
          <a:xfrm>
            <a:off x="96012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1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 11"/>
          <p:cNvSpPr/>
          <p:nvPr/>
        </p:nvSpPr>
        <p:spPr>
          <a:xfrm>
            <a:off x="96012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do you know — and what are you assuming?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Shape 12"/>
          <p:cNvSpPr/>
          <p:nvPr/>
        </p:nvSpPr>
        <p:spPr>
          <a:xfrm>
            <a:off x="345636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Shape 13"/>
          <p:cNvSpPr/>
          <p:nvPr/>
        </p:nvSpPr>
        <p:spPr>
          <a:xfrm>
            <a:off x="3456360" y="3794760"/>
            <a:ext cx="82080" cy="14169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 14"/>
          <p:cNvSpPr/>
          <p:nvPr/>
        </p:nvSpPr>
        <p:spPr>
          <a:xfrm>
            <a:off x="368496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2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 15"/>
          <p:cNvSpPr/>
          <p:nvPr/>
        </p:nvSpPr>
        <p:spPr>
          <a:xfrm>
            <a:off x="368496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is the first proportionate action?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Shape 16"/>
          <p:cNvSpPr/>
          <p:nvPr/>
        </p:nvSpPr>
        <p:spPr>
          <a:xfrm>
            <a:off x="618120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Shape 17"/>
          <p:cNvSpPr/>
          <p:nvPr/>
        </p:nvSpPr>
        <p:spPr>
          <a:xfrm>
            <a:off x="6181200" y="3794760"/>
            <a:ext cx="82080" cy="14169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 18"/>
          <p:cNvSpPr/>
          <p:nvPr/>
        </p:nvSpPr>
        <p:spPr>
          <a:xfrm>
            <a:off x="640980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3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 19"/>
          <p:cNvSpPr/>
          <p:nvPr/>
        </p:nvSpPr>
        <p:spPr>
          <a:xfrm>
            <a:off x="640980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evidence would change your decision?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Shape 20"/>
          <p:cNvSpPr/>
          <p:nvPr/>
        </p:nvSpPr>
        <p:spPr>
          <a:xfrm>
            <a:off x="890640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Shape 21"/>
          <p:cNvSpPr/>
          <p:nvPr/>
        </p:nvSpPr>
        <p:spPr>
          <a:xfrm>
            <a:off x="8906400" y="3794760"/>
            <a:ext cx="82080" cy="14169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 22"/>
          <p:cNvSpPr/>
          <p:nvPr/>
        </p:nvSpPr>
        <p:spPr>
          <a:xfrm>
            <a:off x="913500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4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 23"/>
          <p:cNvSpPr/>
          <p:nvPr/>
        </p:nvSpPr>
        <p:spPr>
          <a:xfrm>
            <a:off x="913500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Who else needs to be involved?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Shape 24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 25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26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6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5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TOOL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Support-before-escalation checklist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Adapt this to local policy and legal process.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TOOL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Shape 6"/>
          <p:cNvSpPr/>
          <p:nvPr/>
        </p:nvSpPr>
        <p:spPr>
          <a:xfrm>
            <a:off x="822960" y="199332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Text 7"/>
          <p:cNvSpPr/>
          <p:nvPr/>
        </p:nvSpPr>
        <p:spPr>
          <a:xfrm>
            <a:off x="1005840" y="213048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Text 8"/>
          <p:cNvSpPr/>
          <p:nvPr/>
        </p:nvSpPr>
        <p:spPr>
          <a:xfrm>
            <a:off x="1508760" y="210312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Is the barrier sufficiently understood?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Shape 9"/>
          <p:cNvSpPr/>
          <p:nvPr/>
        </p:nvSpPr>
        <p:spPr>
          <a:xfrm>
            <a:off x="822960" y="276156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 10"/>
          <p:cNvSpPr/>
          <p:nvPr/>
        </p:nvSpPr>
        <p:spPr>
          <a:xfrm>
            <a:off x="1005840" y="289872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Text 11"/>
          <p:cNvSpPr/>
          <p:nvPr/>
        </p:nvSpPr>
        <p:spPr>
          <a:xfrm>
            <a:off x="1508760" y="287136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Have reasonable support and relevant referrals been offered?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Shape 12"/>
          <p:cNvSpPr/>
          <p:nvPr/>
        </p:nvSpPr>
        <p:spPr>
          <a:xfrm>
            <a:off x="822960" y="352944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Text 13"/>
          <p:cNvSpPr/>
          <p:nvPr/>
        </p:nvSpPr>
        <p:spPr>
          <a:xfrm>
            <a:off x="1005840" y="366660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Text 14"/>
          <p:cNvSpPr/>
          <p:nvPr/>
        </p:nvSpPr>
        <p:spPr>
          <a:xfrm>
            <a:off x="1508760" y="363924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Is the family/pupil voice evidenced?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Shape 15"/>
          <p:cNvSpPr/>
          <p:nvPr/>
        </p:nvSpPr>
        <p:spPr>
          <a:xfrm>
            <a:off x="822960" y="429768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 16"/>
          <p:cNvSpPr/>
          <p:nvPr/>
        </p:nvSpPr>
        <p:spPr>
          <a:xfrm>
            <a:off x="1005840" y="443484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Text 17"/>
          <p:cNvSpPr/>
          <p:nvPr/>
        </p:nvSpPr>
        <p:spPr>
          <a:xfrm>
            <a:off x="1508760" y="440748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Is the proposed action necessary, proportionate and properly authorised?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Shape 18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Text 19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 20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7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6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TRANSFER TO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Your 30-day action plan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Finish with a small number of visible commitments.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WORKSHEET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Shape 6"/>
          <p:cNvSpPr/>
          <p:nvPr/>
        </p:nvSpPr>
        <p:spPr>
          <a:xfrm>
            <a:off x="685800" y="1965960"/>
            <a:ext cx="4708800" cy="438480"/>
          </a:xfrm>
          <a:prstGeom prst="rect">
            <a:avLst/>
          </a:prstGeom>
          <a:solidFill>
            <a:srgbClr val="5c3b7d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 7"/>
          <p:cNvSpPr/>
          <p:nvPr/>
        </p:nvSpPr>
        <p:spPr>
          <a:xfrm>
            <a:off x="758880" y="2030040"/>
            <a:ext cx="45626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Action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Shape 8"/>
          <p:cNvSpPr/>
          <p:nvPr/>
        </p:nvSpPr>
        <p:spPr>
          <a:xfrm>
            <a:off x="5394960" y="1965960"/>
            <a:ext cx="182844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4" name="Text 9"/>
          <p:cNvSpPr/>
          <p:nvPr/>
        </p:nvSpPr>
        <p:spPr>
          <a:xfrm>
            <a:off x="5468040" y="2030040"/>
            <a:ext cx="16822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Owner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Shape 10"/>
          <p:cNvSpPr/>
          <p:nvPr/>
        </p:nvSpPr>
        <p:spPr>
          <a:xfrm>
            <a:off x="7223760" y="1965960"/>
            <a:ext cx="155412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6" name="Text 11"/>
          <p:cNvSpPr/>
          <p:nvPr/>
        </p:nvSpPr>
        <p:spPr>
          <a:xfrm>
            <a:off x="7296840" y="2030040"/>
            <a:ext cx="140796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By when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Shape 12"/>
          <p:cNvSpPr/>
          <p:nvPr/>
        </p:nvSpPr>
        <p:spPr>
          <a:xfrm>
            <a:off x="8778240" y="1965960"/>
            <a:ext cx="274284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8" name="Text 13"/>
          <p:cNvSpPr/>
          <p:nvPr/>
        </p:nvSpPr>
        <p:spPr>
          <a:xfrm>
            <a:off x="8851320" y="2030040"/>
            <a:ext cx="25966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Evidence of impact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Shape 14"/>
          <p:cNvSpPr/>
          <p:nvPr/>
        </p:nvSpPr>
        <p:spPr>
          <a:xfrm>
            <a:off x="685800" y="2404800"/>
            <a:ext cx="470880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Shape 15"/>
          <p:cNvSpPr/>
          <p:nvPr/>
        </p:nvSpPr>
        <p:spPr>
          <a:xfrm>
            <a:off x="5394960" y="2404800"/>
            <a:ext cx="18284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Shape 16"/>
          <p:cNvSpPr/>
          <p:nvPr/>
        </p:nvSpPr>
        <p:spPr>
          <a:xfrm>
            <a:off x="7223760" y="2404800"/>
            <a:ext cx="155412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Shape 17"/>
          <p:cNvSpPr/>
          <p:nvPr/>
        </p:nvSpPr>
        <p:spPr>
          <a:xfrm>
            <a:off x="8778240" y="2404800"/>
            <a:ext cx="27428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Shape 18"/>
          <p:cNvSpPr/>
          <p:nvPr/>
        </p:nvSpPr>
        <p:spPr>
          <a:xfrm>
            <a:off x="685800" y="3117960"/>
            <a:ext cx="470880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Shape 19"/>
          <p:cNvSpPr/>
          <p:nvPr/>
        </p:nvSpPr>
        <p:spPr>
          <a:xfrm>
            <a:off x="5394960" y="3117960"/>
            <a:ext cx="18284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Shape 20"/>
          <p:cNvSpPr/>
          <p:nvPr/>
        </p:nvSpPr>
        <p:spPr>
          <a:xfrm>
            <a:off x="7223760" y="3117960"/>
            <a:ext cx="155412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Shape 21"/>
          <p:cNvSpPr/>
          <p:nvPr/>
        </p:nvSpPr>
        <p:spPr>
          <a:xfrm>
            <a:off x="8778240" y="3117960"/>
            <a:ext cx="27428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Shape 22"/>
          <p:cNvSpPr/>
          <p:nvPr/>
        </p:nvSpPr>
        <p:spPr>
          <a:xfrm>
            <a:off x="685800" y="3831480"/>
            <a:ext cx="470880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Shape 23"/>
          <p:cNvSpPr/>
          <p:nvPr/>
        </p:nvSpPr>
        <p:spPr>
          <a:xfrm>
            <a:off x="5394960" y="3831480"/>
            <a:ext cx="18284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Shape 24"/>
          <p:cNvSpPr/>
          <p:nvPr/>
        </p:nvSpPr>
        <p:spPr>
          <a:xfrm>
            <a:off x="7223760" y="3831480"/>
            <a:ext cx="155412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Shape 25"/>
          <p:cNvSpPr/>
          <p:nvPr/>
        </p:nvSpPr>
        <p:spPr>
          <a:xfrm>
            <a:off x="8778240" y="3831480"/>
            <a:ext cx="27428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Shape 26"/>
          <p:cNvSpPr/>
          <p:nvPr/>
        </p:nvSpPr>
        <p:spPr>
          <a:xfrm>
            <a:off x="685800" y="4544640"/>
            <a:ext cx="470880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Shape 27"/>
          <p:cNvSpPr/>
          <p:nvPr/>
        </p:nvSpPr>
        <p:spPr>
          <a:xfrm>
            <a:off x="5394960" y="4544640"/>
            <a:ext cx="18284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Shape 28"/>
          <p:cNvSpPr/>
          <p:nvPr/>
        </p:nvSpPr>
        <p:spPr>
          <a:xfrm>
            <a:off x="7223760" y="4544640"/>
            <a:ext cx="155412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Shape 29"/>
          <p:cNvSpPr/>
          <p:nvPr/>
        </p:nvSpPr>
        <p:spPr>
          <a:xfrm>
            <a:off x="8778240" y="4544640"/>
            <a:ext cx="27428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Text 30"/>
          <p:cNvSpPr/>
          <p:nvPr/>
        </p:nvSpPr>
        <p:spPr>
          <a:xfrm>
            <a:off x="713160" y="5513760"/>
            <a:ext cx="18284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30-day commitment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Text 31"/>
          <p:cNvSpPr/>
          <p:nvPr/>
        </p:nvSpPr>
        <p:spPr>
          <a:xfrm>
            <a:off x="713160" y="5833800"/>
            <a:ext cx="10515240" cy="43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Identify one change that would improve the quality of referrals you receive from schools.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Shape 32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Text 33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Text 34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8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KEEP IT CURRENT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Official reference points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The deck is editable; refresh local policy and national links before use.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LIVE LINKS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Shape 6"/>
          <p:cNvSpPr/>
          <p:nvPr/>
        </p:nvSpPr>
        <p:spPr>
          <a:xfrm>
            <a:off x="731520" y="193860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Text 7"/>
          <p:cNvSpPr/>
          <p:nvPr/>
        </p:nvSpPr>
        <p:spPr>
          <a:xfrm>
            <a:off x="960120" y="204840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1"/>
              </a:rPr>
              <a:t>DfE • Working together to improve school attendance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Shape 8"/>
          <p:cNvSpPr/>
          <p:nvPr/>
        </p:nvSpPr>
        <p:spPr>
          <a:xfrm>
            <a:off x="731520" y="250560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Text 9"/>
          <p:cNvSpPr/>
          <p:nvPr/>
        </p:nvSpPr>
        <p:spPr>
          <a:xfrm>
            <a:off x="960120" y="2615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2"/>
              </a:rPr>
              <a:t>DfE • RISE attendance improvement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Shape 10"/>
          <p:cNvSpPr/>
          <p:nvPr/>
        </p:nvSpPr>
        <p:spPr>
          <a:xfrm>
            <a:off x="731520" y="3072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Text 11"/>
          <p:cNvSpPr/>
          <p:nvPr/>
        </p:nvSpPr>
        <p:spPr>
          <a:xfrm>
            <a:off x="960120" y="3182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3"/>
              </a:rPr>
              <a:t>DfE • Communicating with parents about attendance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Shape 12"/>
          <p:cNvSpPr/>
          <p:nvPr/>
        </p:nvSpPr>
        <p:spPr>
          <a:xfrm>
            <a:off x="731520" y="3639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Text 13"/>
          <p:cNvSpPr/>
          <p:nvPr/>
        </p:nvSpPr>
        <p:spPr>
          <a:xfrm>
            <a:off x="960120" y="3749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4"/>
              </a:rPr>
              <a:t>DfE • Keeping children safe in education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Shape 14"/>
          <p:cNvSpPr/>
          <p:nvPr/>
        </p:nvSpPr>
        <p:spPr>
          <a:xfrm>
            <a:off x="731520" y="4206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Text 15"/>
          <p:cNvSpPr/>
          <p:nvPr/>
        </p:nvSpPr>
        <p:spPr>
          <a:xfrm>
            <a:off x="960120" y="4316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5"/>
              </a:rPr>
              <a:t>Ofsted • School inspection toolkit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Shape 16"/>
          <p:cNvSpPr/>
          <p:nvPr/>
        </p:nvSpPr>
        <p:spPr>
          <a:xfrm>
            <a:off x="731520" y="4773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Text 17"/>
          <p:cNvSpPr/>
          <p:nvPr/>
        </p:nvSpPr>
        <p:spPr>
          <a:xfrm>
            <a:off x="960120" y="4883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6"/>
              </a:rPr>
              <a:t>Ofsted • FE and skills inspection toolkit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Text 18"/>
          <p:cNvSpPr/>
          <p:nvPr/>
        </p:nvSpPr>
        <p:spPr>
          <a:xfrm>
            <a:off x="749880" y="5806440"/>
            <a:ext cx="10515240" cy="47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principle: use guidance as a floor, then build local practice around context, evidence and impact.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Shape 19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Text 20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 21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9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LibreOffice/25.2.3.2$Linux_X86_64 LibreOffice_project/520$Build-2</Application>
  <AppVersion>15.0000</AppVersion>
  <Words>0</Words>
  <Paragraphs>0</Paragraphs>
  <Company>National Attendance Portal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2026-08-21T14:06:41Z</dcterms:created>
  <dc:creator>National Attendance Portal</dc:creator>
  <dc:description/>
  <dc:language>en-US</dc:language>
  <cp:lastModifiedBy>National Attendance Portal</cp:lastModifiedBy>
  <dcterms:modified xsi:type="dcterms:W3CDTF">2026-08-21T14:06:41Z</dcterms:modified>
  <cp:revision>1</cp:revision>
  <dc:subject>Editable attendance training</dc:subject>
  <dc:title>Education Welfare Officer: Challenge, Support &amp; Legal Literacy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9</vt:r8>
  </property>
  <property fmtid="{D5CDD505-2E9C-101B-9397-08002B2CF9AE}" pid="3" name="PresentationFormat">
    <vt:lpwstr>On-screen Show (16:9)</vt:lpwstr>
  </property>
  <property fmtid="{D5CDD505-2E9C-101B-9397-08002B2CF9AE}" pid="4" name="Slides">
    <vt:r8>9</vt:r8>
  </property>
</Properties>
</file>