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809E4BAA-83F4-459C-8428-0F376D9DD4C4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A4E4AFF-2028-4450-A260-9143E20E86B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131D21C-91A4-4929-B658-9AE845BBB07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219DF1B-3A65-479C-9979-CC6EE826E24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DE276AA-14B8-4BCC-8AB6-6C586E98E4E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A13571F-C05B-4E8C-B57C-12F6A60E902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A07FFD8-0B48-4089-BF49-8425034E7FF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8749702-0F90-4CC5-8106-10644F54B95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95B92DB-EAFC-43B8-86A2-0F45F489F76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E958B05-32E2-4F6D-B26E-6489314553A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gov.uk/government/publications/working-together-to-improve-school-attendance" TargetMode="External"/><Relationship Id="rId2" Type="http://schemas.openxmlformats.org/officeDocument/2006/relationships/hyperlink" Target="https://www.gov.uk/government/publications/rise-support-for-improving-attendance-in-schools/rise-attendance-improvement" TargetMode="External"/><Relationship Id="rId3" Type="http://schemas.openxmlformats.org/officeDocument/2006/relationships/hyperlink" Target="https://www.gov.uk/government/publications/communicating-with-parents-about-school-attendance" TargetMode="External"/><Relationship Id="rId4" Type="http://schemas.openxmlformats.org/officeDocument/2006/relationships/hyperlink" Target="https://www.gov.uk/government/publications/keeping-children-safe-in-education--2" TargetMode="External"/><Relationship Id="rId5" Type="http://schemas.openxmlformats.org/officeDocument/2006/relationships/hyperlink" Target="https://www.gov.uk/government/publications/school-inspection-toolkit-operating-guide-and-information" TargetMode="External"/><Relationship Id="rId6" Type="http://schemas.openxmlformats.org/officeDocument/2006/relationships/hyperlink" Target="https://www.gov.uk/government/publications/further-education-and-skills-inspection-toolkit-operating-guide-and-information" TargetMode="External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2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658440" y="640080"/>
            <a:ext cx="2194200" cy="34704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749880" y="685800"/>
            <a:ext cx="20113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ULTRA PREMIUM TRAINING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31520" y="1325880"/>
            <a:ext cx="10789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Data Manager: Attendance Intelligence that Drives Action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49880" y="2514600"/>
            <a:ext cx="103323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From clean registers to decision-ready insight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749880" y="3474720"/>
            <a:ext cx="2880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896040" y="3611880"/>
            <a:ext cx="25599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90 minutes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822120" y="3474720"/>
            <a:ext cx="3931560" cy="658080"/>
          </a:xfrm>
          <a:prstGeom prst="roundRect">
            <a:avLst>
              <a:gd name="adj" fmla="val 11111"/>
            </a:avLst>
          </a:prstGeom>
          <a:solidFill>
            <a:srgbClr val="eef9f7"/>
          </a:solidFill>
          <a:ln w="12700">
            <a:solidFill>
              <a:srgbClr val="c7e4d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977640" y="3584520"/>
            <a:ext cx="362052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Data managers • MIS leads • Analysts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749880" y="4617720"/>
            <a:ext cx="10560960" cy="95976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749880" y="4617720"/>
            <a:ext cx="82080" cy="95976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951120" y="481896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51120" y="482796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✦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1371600" y="4782240"/>
            <a:ext cx="9738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this deck different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978480" y="5184720"/>
            <a:ext cx="101037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Every object is editable: text, activities, diagrams, scenarios, tables and action prompts. Add your logo, local data and policy references before delivery.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768240" y="5833800"/>
            <a:ext cx="10515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• belonging • inclusion • safeguarding • impact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LEARNING OUTCOMES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By the end, participants will be able to…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Improve attendance data quality and interpretation.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Build useful cohort, trend and risk analysis.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Avoid misleading comparisons and denominator errors.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Design dashboards around leadership decisions.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1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3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THE BIG IDEA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The best attendance dashboard does not answer every question — it reveals the next one.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Data managers add value by making patterns visible and uncertainty explicit.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DISCUSSION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6"/>
          <p:cNvSpPr/>
          <p:nvPr/>
        </p:nvSpPr>
        <p:spPr>
          <a:xfrm>
            <a:off x="68580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7"/>
          <p:cNvSpPr/>
          <p:nvPr/>
        </p:nvSpPr>
        <p:spPr>
          <a:xfrm>
            <a:off x="685800" y="2011680"/>
            <a:ext cx="82080" cy="182844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887040" y="221292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9"/>
          <p:cNvSpPr/>
          <p:nvPr/>
        </p:nvSpPr>
        <p:spPr>
          <a:xfrm>
            <a:off x="88704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130752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Quality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91440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Complete marks, valid codes, sensible denominators.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38912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389120" y="2011680"/>
            <a:ext cx="82080" cy="182844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14"/>
          <p:cNvSpPr/>
          <p:nvPr/>
        </p:nvSpPr>
        <p:spPr>
          <a:xfrm>
            <a:off x="4590360" y="221292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59036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501084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Context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7"/>
          <p:cNvSpPr/>
          <p:nvPr/>
        </p:nvSpPr>
        <p:spPr>
          <a:xfrm>
            <a:off x="461772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Phase, cohort, year, vulnerability, day/session and trend.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809244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ff8e5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9"/>
          <p:cNvSpPr/>
          <p:nvPr/>
        </p:nvSpPr>
        <p:spPr>
          <a:xfrm>
            <a:off x="8092440" y="2011680"/>
            <a:ext cx="82080" cy="182844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0"/>
          <p:cNvSpPr/>
          <p:nvPr/>
        </p:nvSpPr>
        <p:spPr>
          <a:xfrm>
            <a:off x="8293680" y="221292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21"/>
          <p:cNvSpPr/>
          <p:nvPr/>
        </p:nvSpPr>
        <p:spPr>
          <a:xfrm>
            <a:off x="829368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22"/>
          <p:cNvSpPr/>
          <p:nvPr/>
        </p:nvSpPr>
        <p:spPr>
          <a:xfrm>
            <a:off x="871416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Decision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3"/>
          <p:cNvSpPr/>
          <p:nvPr/>
        </p:nvSpPr>
        <p:spPr>
          <a:xfrm>
            <a:off x="832104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Analysis linked to a question leaders can act on.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4"/>
          <p:cNvSpPr/>
          <p:nvPr/>
        </p:nvSpPr>
        <p:spPr>
          <a:xfrm>
            <a:off x="822960" y="4316040"/>
            <a:ext cx="1051524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decision is each chart supposed to improve?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ROLE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Five habits of high-value attendance analysis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Automate basic data-quality checks wherever possible.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Show movement and trend, not just current position.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Segment by meaningful cohorts and context.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Avoid crude league tables without denominator and phase awareness.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1"/>
          <p:cNvSpPr/>
          <p:nvPr/>
        </p:nvSpPr>
        <p:spPr>
          <a:xfrm>
            <a:off x="685800" y="50565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2"/>
          <p:cNvSpPr/>
          <p:nvPr/>
        </p:nvSpPr>
        <p:spPr>
          <a:xfrm>
            <a:off x="896040" y="521208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3"/>
          <p:cNvSpPr/>
          <p:nvPr/>
        </p:nvSpPr>
        <p:spPr>
          <a:xfrm>
            <a:off x="914400" y="523044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4"/>
          <p:cNvSpPr/>
          <p:nvPr/>
        </p:nvSpPr>
        <p:spPr>
          <a:xfrm>
            <a:off x="1371600" y="516636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Pair every dashboard with 3–5 leadership questions.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DATA + EVIDENCE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practical analytics stack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Build from reliable inputs to useful decisions.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DIAGRAM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71316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1316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91440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1440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133488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Input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11"/>
          <p:cNvSpPr/>
          <p:nvPr/>
        </p:nvSpPr>
        <p:spPr>
          <a:xfrm>
            <a:off x="94176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Registers, enrolment, timetable, pupil/student attributes.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347472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3"/>
          <p:cNvSpPr/>
          <p:nvPr/>
        </p:nvSpPr>
        <p:spPr>
          <a:xfrm>
            <a:off x="347472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4"/>
          <p:cNvSpPr/>
          <p:nvPr/>
        </p:nvSpPr>
        <p:spPr>
          <a:xfrm>
            <a:off x="367596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5"/>
          <p:cNvSpPr/>
          <p:nvPr/>
        </p:nvSpPr>
        <p:spPr>
          <a:xfrm>
            <a:off x="367596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409644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Quality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7"/>
          <p:cNvSpPr/>
          <p:nvPr/>
        </p:nvSpPr>
        <p:spPr>
          <a:xfrm>
            <a:off x="370332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Missing marks, codes, duplicates, denominators.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8"/>
          <p:cNvSpPr/>
          <p:nvPr/>
        </p:nvSpPr>
        <p:spPr>
          <a:xfrm>
            <a:off x="623628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623628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20"/>
          <p:cNvSpPr/>
          <p:nvPr/>
        </p:nvSpPr>
        <p:spPr>
          <a:xfrm>
            <a:off x="643752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64375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2"/>
          <p:cNvSpPr/>
          <p:nvPr/>
        </p:nvSpPr>
        <p:spPr>
          <a:xfrm>
            <a:off x="685800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Analysis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3"/>
          <p:cNvSpPr/>
          <p:nvPr/>
        </p:nvSpPr>
        <p:spPr>
          <a:xfrm>
            <a:off x="646488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Trend, PA/SA/retention, cohorts, sessions.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4"/>
          <p:cNvSpPr/>
          <p:nvPr/>
        </p:nvSpPr>
        <p:spPr>
          <a:xfrm>
            <a:off x="899784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5"/>
          <p:cNvSpPr/>
          <p:nvPr/>
        </p:nvSpPr>
        <p:spPr>
          <a:xfrm>
            <a:off x="899784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26"/>
          <p:cNvSpPr/>
          <p:nvPr/>
        </p:nvSpPr>
        <p:spPr>
          <a:xfrm>
            <a:off x="919872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7"/>
          <p:cNvSpPr/>
          <p:nvPr/>
        </p:nvSpPr>
        <p:spPr>
          <a:xfrm>
            <a:off x="91987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8"/>
          <p:cNvSpPr/>
          <p:nvPr/>
        </p:nvSpPr>
        <p:spPr>
          <a:xfrm>
            <a:off x="961956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9"/>
          <p:cNvSpPr/>
          <p:nvPr/>
        </p:nvSpPr>
        <p:spPr>
          <a:xfrm>
            <a:off x="922644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Priority list, questions, review and evaluation.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0"/>
          <p:cNvSpPr/>
          <p:nvPr/>
        </p:nvSpPr>
        <p:spPr>
          <a:xfrm>
            <a:off x="777240" y="4407480"/>
            <a:ext cx="10560960" cy="62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Bad data can create confident but wrong decisions.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1"/>
          <p:cNvSpPr/>
          <p:nvPr/>
        </p:nvSpPr>
        <p:spPr>
          <a:xfrm>
            <a:off x="1234440" y="5166360"/>
            <a:ext cx="9738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2"/>
          <p:cNvSpPr/>
          <p:nvPr/>
        </p:nvSpPr>
        <p:spPr>
          <a:xfrm>
            <a:off x="1234440" y="5166360"/>
            <a:ext cx="82080" cy="65808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33"/>
          <p:cNvSpPr/>
          <p:nvPr/>
        </p:nvSpPr>
        <p:spPr>
          <a:xfrm>
            <a:off x="1435680" y="536760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34"/>
          <p:cNvSpPr/>
          <p:nvPr/>
        </p:nvSpPr>
        <p:spPr>
          <a:xfrm>
            <a:off x="1435680" y="537660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35"/>
          <p:cNvSpPr/>
          <p:nvPr/>
        </p:nvSpPr>
        <p:spPr>
          <a:xfrm>
            <a:off x="1856160" y="5330880"/>
            <a:ext cx="8915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Leadership / role question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6"/>
          <p:cNvSpPr/>
          <p:nvPr/>
        </p:nvSpPr>
        <p:spPr>
          <a:xfrm>
            <a:off x="1463040" y="5678640"/>
            <a:ext cx="9280800" cy="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4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Which automated quality check would remove the most manual risk in your current process?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3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APPLIED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Scenario: what would you do next?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 scenario to test judgement, sequencing and role clarity.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ACTIVITY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731520" y="2011680"/>
            <a:ext cx="10698120" cy="1416960"/>
          </a:xfrm>
          <a:prstGeom prst="roundRect">
            <a:avLst>
              <a:gd name="adj" fmla="val 5161"/>
            </a:avLst>
          </a:prstGeom>
          <a:solidFill>
            <a:srgbClr val="fff8e5"/>
          </a:solidFill>
          <a:ln w="15240">
            <a:solidFill>
              <a:srgbClr val="e6d7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7"/>
          <p:cNvSpPr/>
          <p:nvPr/>
        </p:nvSpPr>
        <p:spPr>
          <a:xfrm>
            <a:off x="960120" y="2240280"/>
            <a:ext cx="102409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trust dashboard shows one school at 92.1% and another at 94.0%. Leaders immediately label the first school “worse”. What additional analysis is needed before drawing conclusions?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8"/>
          <p:cNvSpPr/>
          <p:nvPr/>
        </p:nvSpPr>
        <p:spPr>
          <a:xfrm>
            <a:off x="73152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9"/>
          <p:cNvSpPr/>
          <p:nvPr/>
        </p:nvSpPr>
        <p:spPr>
          <a:xfrm>
            <a:off x="73152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10"/>
          <p:cNvSpPr/>
          <p:nvPr/>
        </p:nvSpPr>
        <p:spPr>
          <a:xfrm>
            <a:off x="96012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1"/>
          <p:cNvSpPr/>
          <p:nvPr/>
        </p:nvSpPr>
        <p:spPr>
          <a:xfrm>
            <a:off x="96012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do you know — and what are you assuming?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2"/>
          <p:cNvSpPr/>
          <p:nvPr/>
        </p:nvSpPr>
        <p:spPr>
          <a:xfrm>
            <a:off x="345636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3"/>
          <p:cNvSpPr/>
          <p:nvPr/>
        </p:nvSpPr>
        <p:spPr>
          <a:xfrm>
            <a:off x="345636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4"/>
          <p:cNvSpPr/>
          <p:nvPr/>
        </p:nvSpPr>
        <p:spPr>
          <a:xfrm>
            <a:off x="368496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2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5"/>
          <p:cNvSpPr/>
          <p:nvPr/>
        </p:nvSpPr>
        <p:spPr>
          <a:xfrm>
            <a:off x="368496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first proportionate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6"/>
          <p:cNvSpPr/>
          <p:nvPr/>
        </p:nvSpPr>
        <p:spPr>
          <a:xfrm>
            <a:off x="61812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7"/>
          <p:cNvSpPr/>
          <p:nvPr/>
        </p:nvSpPr>
        <p:spPr>
          <a:xfrm>
            <a:off x="618120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8"/>
          <p:cNvSpPr/>
          <p:nvPr/>
        </p:nvSpPr>
        <p:spPr>
          <a:xfrm>
            <a:off x="64098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9"/>
          <p:cNvSpPr/>
          <p:nvPr/>
        </p:nvSpPr>
        <p:spPr>
          <a:xfrm>
            <a:off x="64098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evidence would change your decision?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20"/>
          <p:cNvSpPr/>
          <p:nvPr/>
        </p:nvSpPr>
        <p:spPr>
          <a:xfrm>
            <a:off x="89064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1"/>
          <p:cNvSpPr/>
          <p:nvPr/>
        </p:nvSpPr>
        <p:spPr>
          <a:xfrm>
            <a:off x="890640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22"/>
          <p:cNvSpPr/>
          <p:nvPr/>
        </p:nvSpPr>
        <p:spPr>
          <a:xfrm>
            <a:off x="91350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4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3"/>
          <p:cNvSpPr/>
          <p:nvPr/>
        </p:nvSpPr>
        <p:spPr>
          <a:xfrm>
            <a:off x="91350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 else needs to be involved?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24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25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6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TOOL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Question-first dashboard design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Start with leadership need, then select the metric.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TOOL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199332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21304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8"/>
          <p:cNvSpPr/>
          <p:nvPr/>
        </p:nvSpPr>
        <p:spPr>
          <a:xfrm>
            <a:off x="1508760" y="210312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Decision: what choice or action must leaders make?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9"/>
          <p:cNvSpPr/>
          <p:nvPr/>
        </p:nvSpPr>
        <p:spPr>
          <a:xfrm>
            <a:off x="822960" y="276156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1005840" y="28987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1"/>
          <p:cNvSpPr/>
          <p:nvPr/>
        </p:nvSpPr>
        <p:spPr>
          <a:xfrm>
            <a:off x="1508760" y="287136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Question: what do we need to know?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2"/>
          <p:cNvSpPr/>
          <p:nvPr/>
        </p:nvSpPr>
        <p:spPr>
          <a:xfrm>
            <a:off x="822960" y="352944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3"/>
          <p:cNvSpPr/>
          <p:nvPr/>
        </p:nvSpPr>
        <p:spPr>
          <a:xfrm>
            <a:off x="1005840" y="36666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4"/>
          <p:cNvSpPr/>
          <p:nvPr/>
        </p:nvSpPr>
        <p:spPr>
          <a:xfrm>
            <a:off x="1508760" y="363924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Metric: which data best answers that question?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5"/>
          <p:cNvSpPr/>
          <p:nvPr/>
        </p:nvSpPr>
        <p:spPr>
          <a:xfrm>
            <a:off x="822960" y="429768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6"/>
          <p:cNvSpPr/>
          <p:nvPr/>
        </p:nvSpPr>
        <p:spPr>
          <a:xfrm>
            <a:off x="1005840" y="443484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7"/>
          <p:cNvSpPr/>
          <p:nvPr/>
        </p:nvSpPr>
        <p:spPr>
          <a:xfrm>
            <a:off x="1508760" y="440748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Drill-down: what context is needed before acting?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18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9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0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TRANSFER TO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30-day action plan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Finish with a small number of visible commitments.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WORKSHEET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685800" y="1965960"/>
            <a:ext cx="4708800" cy="438480"/>
          </a:xfrm>
          <a:prstGeom prst="rect">
            <a:avLst/>
          </a:prstGeom>
          <a:solidFill>
            <a:srgbClr val="5c3b7d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7"/>
          <p:cNvSpPr/>
          <p:nvPr/>
        </p:nvSpPr>
        <p:spPr>
          <a:xfrm>
            <a:off x="758880" y="2030040"/>
            <a:ext cx="4562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5394960" y="1965960"/>
            <a:ext cx="18284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5468040" y="2030040"/>
            <a:ext cx="1682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Owner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223760" y="1965960"/>
            <a:ext cx="155412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1"/>
          <p:cNvSpPr/>
          <p:nvPr/>
        </p:nvSpPr>
        <p:spPr>
          <a:xfrm>
            <a:off x="7296840" y="2030040"/>
            <a:ext cx="14079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By when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8778240" y="1965960"/>
            <a:ext cx="27428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3"/>
          <p:cNvSpPr/>
          <p:nvPr/>
        </p:nvSpPr>
        <p:spPr>
          <a:xfrm>
            <a:off x="8851320" y="2030040"/>
            <a:ext cx="2596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Evidence of impact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685800" y="240480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5394960" y="240480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223760" y="240480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8778240" y="240480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685800" y="311796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5394960" y="311796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223760" y="311796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8778240" y="311796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685800" y="383148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5394960" y="383148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223760" y="383148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8778240" y="383148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685800" y="454464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7"/>
          <p:cNvSpPr/>
          <p:nvPr/>
        </p:nvSpPr>
        <p:spPr>
          <a:xfrm>
            <a:off x="5394960" y="454464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7223760" y="454464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8778240" y="454464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0"/>
          <p:cNvSpPr/>
          <p:nvPr/>
        </p:nvSpPr>
        <p:spPr>
          <a:xfrm>
            <a:off x="713160" y="55137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30-day commitment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1"/>
          <p:cNvSpPr/>
          <p:nvPr/>
        </p:nvSpPr>
        <p:spPr>
          <a:xfrm>
            <a:off x="713160" y="5833800"/>
            <a:ext cx="105152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Remove one metric that creates noise and replace it with a decision-focused question.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33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4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8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KEEP IT CURRENT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Official reference points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deck is editable; refresh local policy and national links before use.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LIVE LINKS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731520" y="1938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7"/>
          <p:cNvSpPr/>
          <p:nvPr/>
        </p:nvSpPr>
        <p:spPr>
          <a:xfrm>
            <a:off x="960120" y="204840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1"/>
              </a:rPr>
              <a:t>DfE • Working together to improve school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8"/>
          <p:cNvSpPr/>
          <p:nvPr/>
        </p:nvSpPr>
        <p:spPr>
          <a:xfrm>
            <a:off x="731520" y="2505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960120" y="2615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2"/>
              </a:rPr>
              <a:t>DfE • RISE attendance improvement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10"/>
          <p:cNvSpPr/>
          <p:nvPr/>
        </p:nvSpPr>
        <p:spPr>
          <a:xfrm>
            <a:off x="731520" y="3072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1"/>
          <p:cNvSpPr/>
          <p:nvPr/>
        </p:nvSpPr>
        <p:spPr>
          <a:xfrm>
            <a:off x="960120" y="3182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3"/>
              </a:rPr>
              <a:t>DfE • Communicating with parents about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12"/>
          <p:cNvSpPr/>
          <p:nvPr/>
        </p:nvSpPr>
        <p:spPr>
          <a:xfrm>
            <a:off x="731520" y="3639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3"/>
          <p:cNvSpPr/>
          <p:nvPr/>
        </p:nvSpPr>
        <p:spPr>
          <a:xfrm>
            <a:off x="960120" y="3749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4"/>
              </a:rPr>
              <a:t>DfE • Keeping children safe in education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4"/>
          <p:cNvSpPr/>
          <p:nvPr/>
        </p:nvSpPr>
        <p:spPr>
          <a:xfrm>
            <a:off x="731520" y="4206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5"/>
          <p:cNvSpPr/>
          <p:nvPr/>
        </p:nvSpPr>
        <p:spPr>
          <a:xfrm>
            <a:off x="960120" y="4316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5"/>
              </a:rPr>
              <a:t>Ofsted • School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16"/>
          <p:cNvSpPr/>
          <p:nvPr/>
        </p:nvSpPr>
        <p:spPr>
          <a:xfrm>
            <a:off x="731520" y="4773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17"/>
          <p:cNvSpPr/>
          <p:nvPr/>
        </p:nvSpPr>
        <p:spPr>
          <a:xfrm>
            <a:off x="960120" y="4883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6"/>
              </a:rPr>
              <a:t>Ofsted • FE and skills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8"/>
          <p:cNvSpPr/>
          <p:nvPr/>
        </p:nvSpPr>
        <p:spPr>
          <a:xfrm>
            <a:off x="749880" y="5806440"/>
            <a:ext cx="1051524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principle: use guidance as a floor, then build local practice around context, evidence and impact.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9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0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1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National Attendance Portal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2026-08-21T14:06:41Z</dcterms:created>
  <dc:creator>National Attendance Portal</dc:creator>
  <dc:description/>
  <dc:language>en-US</dc:language>
  <cp:lastModifiedBy>National Attendance Portal</cp:lastModifiedBy>
  <dcterms:modified xsi:type="dcterms:W3CDTF">2026-08-21T14:06:41Z</dcterms:modified>
  <cp:revision>1</cp:revision>
  <dc:subject>Editable attendance training</dc:subject>
  <dc:title>Data Manager: Attendance Intelligence that Drives Action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On-screen Show (16:9)</vt:lpwstr>
  </property>
  <property fmtid="{D5CDD505-2E9C-101B-9397-08002B2CF9AE}" pid="4" name="Slides">
    <vt:r8>9</vt:r8>
  </property>
</Properties>
</file>